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13"/>
  </p:notesMasterIdLst>
  <p:sldIdLst>
    <p:sldId id="263" r:id="rId4"/>
    <p:sldId id="264" r:id="rId5"/>
    <p:sldId id="265" r:id="rId6"/>
    <p:sldId id="271" r:id="rId7"/>
    <p:sldId id="286" r:id="rId8"/>
    <p:sldId id="267" r:id="rId9"/>
    <p:sldId id="305" r:id="rId10"/>
    <p:sldId id="268" r:id="rId11"/>
    <p:sldId id="279" r:id="rId12"/>
    <p:sldId id="289" r:id="rId14"/>
    <p:sldId id="288" r:id="rId15"/>
    <p:sldId id="278" r:id="rId16"/>
    <p:sldId id="294" r:id="rId17"/>
    <p:sldId id="280" r:id="rId18"/>
    <p:sldId id="293" r:id="rId19"/>
    <p:sldId id="290" r:id="rId20"/>
    <p:sldId id="292" r:id="rId21"/>
    <p:sldId id="269" r:id="rId22"/>
    <p:sldId id="282" r:id="rId23"/>
    <p:sldId id="273" r:id="rId24"/>
    <p:sldId id="323" r:id="rId25"/>
    <p:sldId id="266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6FA"/>
    <a:srgbClr val="4289E1"/>
    <a:srgbClr val="FB99B5"/>
    <a:srgbClr val="F47667"/>
    <a:srgbClr val="1F1E24"/>
    <a:srgbClr val="6690D6"/>
    <a:srgbClr val="000032"/>
    <a:srgbClr val="010C4C"/>
    <a:srgbClr val="010A48"/>
    <a:srgbClr val="0216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8" autoAdjust="0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1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gs" Target="tags/tag3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C8E9B-D58E-4F06-B449-F0A9AD4C8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1520C-DD8B-47E9-B743-1181B896B3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2" Type="http://schemas.openxmlformats.org/officeDocument/2006/relationships/image" Target="../media/image9.jpeg"/><Relationship Id="rId11" Type="http://schemas.openxmlformats.org/officeDocument/2006/relationships/image" Target="../media/image4.png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2" Type="http://schemas.openxmlformats.org/officeDocument/2006/relationships/image" Target="../media/image9.jpeg"/><Relationship Id="rId11" Type="http://schemas.openxmlformats.org/officeDocument/2006/relationships/image" Target="../media/image4.png"/><Relationship Id="rId10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B0DD-C8A9-41AE-92E1-DA4419FA2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B100-5530-4434-9104-2A09847007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矩形 70"/>
          <p:cNvSpPr/>
          <p:nvPr userDrawn="1"/>
        </p:nvSpPr>
        <p:spPr>
          <a:xfrm>
            <a:off x="1524000" y="1563118"/>
            <a:ext cx="2540000" cy="48073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接连接符 78"/>
          <p:cNvCxnSpPr/>
          <p:nvPr userDrawn="1"/>
        </p:nvCxnSpPr>
        <p:spPr>
          <a:xfrm>
            <a:off x="1524000" y="2251800"/>
            <a:ext cx="2540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图片 23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sp>
        <p:nvSpPr>
          <p:cNvPr id="239" name="文本框 238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文本框 239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77466" y="1563118"/>
            <a:ext cx="6290534" cy="428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6" name="等腰三角形 15"/>
          <p:cNvSpPr/>
          <p:nvPr userDrawn="1"/>
        </p:nvSpPr>
        <p:spPr>
          <a:xfrm rot="10800000">
            <a:off x="5159312" y="5125251"/>
            <a:ext cx="112776" cy="97221"/>
          </a:xfrm>
          <a:prstGeom prst="triangle">
            <a:avLst/>
          </a:prstGeom>
          <a:solidFill>
            <a:srgbClr val="DB3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 userDrawn="1"/>
        </p:nvSpPr>
        <p:spPr>
          <a:xfrm rot="10800000">
            <a:off x="9676373" y="5985262"/>
            <a:ext cx="112776" cy="97221"/>
          </a:xfrm>
          <a:prstGeom prst="triangle">
            <a:avLst/>
          </a:prstGeom>
          <a:solidFill>
            <a:srgbClr val="DB3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615129" y="5923666"/>
            <a:ext cx="2412767" cy="4901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1400" b="1" dirty="0">
                <a:solidFill>
                  <a:srgbClr val="DB3B00"/>
                </a:solidFill>
                <a:sym typeface="+mn-lt"/>
              </a:rPr>
              <a:t>Step 1 </a:t>
            </a:r>
            <a:r>
              <a:rPr lang="zh-CN" altLang="en-US" sz="1400" dirty="0">
                <a:sym typeface="+mn-lt"/>
              </a:rPr>
              <a:t>：缩小页面比例</a:t>
            </a:r>
            <a:endParaRPr lang="zh-CN" altLang="en-US" sz="1400" dirty="0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4945462" y="5060595"/>
            <a:ext cx="5694545" cy="4901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1400" b="1" kern="1200" dirty="0">
                <a:solidFill>
                  <a:srgbClr val="DB3B00"/>
                </a:solidFill>
                <a:latin typeface="+mn-lt"/>
                <a:ea typeface="+mn-ea"/>
                <a:cs typeface="+mn-cs"/>
                <a:sym typeface="+mn-lt"/>
              </a:rPr>
              <a:t>Step 2 </a:t>
            </a:r>
            <a:r>
              <a:rPr lang="zh-CN" altLang="en-US" sz="1400" dirty="0">
                <a:sym typeface="+mn-lt"/>
              </a:rPr>
              <a:t>：查看</a:t>
            </a:r>
            <a:r>
              <a:rPr lang="en-US" altLang="zh-CN" sz="1400" dirty="0">
                <a:sym typeface="+mn-lt"/>
              </a:rPr>
              <a:t>Office</a:t>
            </a:r>
            <a:r>
              <a:rPr lang="zh-CN" altLang="en-US" sz="1400" dirty="0">
                <a:sym typeface="+mn-lt"/>
              </a:rPr>
              <a:t>助手为你准备的页面内容建议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619158" y="2324799"/>
            <a:ext cx="2358596" cy="3334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sz="1400" dirty="0">
                <a:latin typeface="+mn-ea"/>
                <a:ea typeface="+mn-ea"/>
              </a:rPr>
              <a:t>为了方便你制作</a:t>
            </a:r>
            <a:r>
              <a:rPr lang="en-US" altLang="zh-CN" sz="1400" dirty="0">
                <a:latin typeface="+mn-ea"/>
                <a:ea typeface="+mn-ea"/>
              </a:rPr>
              <a:t>PPT</a:t>
            </a:r>
            <a:r>
              <a:rPr lang="zh-CN" altLang="en-US" sz="1400" dirty="0">
                <a:latin typeface="+mn-ea"/>
                <a:ea typeface="+mn-ea"/>
              </a:rPr>
              <a:t>时有清晰的逻辑框架，</a:t>
            </a:r>
            <a:r>
              <a:rPr lang="en-US" altLang="zh-CN" sz="1400" dirty="0">
                <a:latin typeface="+mn-ea"/>
                <a:ea typeface="+mn-ea"/>
              </a:rPr>
              <a:t>Office</a:t>
            </a:r>
            <a:r>
              <a:rPr lang="zh-CN" altLang="en-US" sz="1400" dirty="0">
                <a:latin typeface="+mn-ea"/>
                <a:ea typeface="+mn-ea"/>
              </a:rPr>
              <a:t>助手根据模板的使用场景，准备了专业的内容编写建议。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220000"/>
              </a:lnSpc>
            </a:pPr>
            <a:r>
              <a:rPr lang="zh-CN" altLang="en-US" sz="1400" dirty="0">
                <a:latin typeface="+mn-ea"/>
                <a:ea typeface="+mn-ea"/>
              </a:rPr>
              <a:t>在使用模板时，缩小页面比例，就可以看到我们编写的内容建议，希望能帮助到你。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9403079" y="5659173"/>
            <a:ext cx="1137690" cy="314849"/>
          </a:xfrm>
          <a:prstGeom prst="rect">
            <a:avLst/>
          </a:prstGeom>
          <a:noFill/>
          <a:ln w="76200">
            <a:solidFill>
              <a:srgbClr val="DB3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4945462" y="2574435"/>
            <a:ext cx="1379138" cy="2514565"/>
          </a:xfrm>
          <a:prstGeom prst="rect">
            <a:avLst/>
          </a:prstGeom>
          <a:noFill/>
          <a:ln w="76200">
            <a:solidFill>
              <a:srgbClr val="DB3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524000" y="1563117"/>
            <a:ext cx="2540000" cy="685035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7" name="文本框 106"/>
          <p:cNvSpPr txBox="1"/>
          <p:nvPr userDrawn="1"/>
        </p:nvSpPr>
        <p:spPr>
          <a:xfrm>
            <a:off x="2017836" y="1720968"/>
            <a:ext cx="1569660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模板使用建议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4377466" y="777602"/>
            <a:ext cx="6096000" cy="4905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>
              <a:lnSpc>
                <a:spcPct val="220000"/>
              </a:lnSpc>
              <a:defRPr sz="1400">
                <a:latin typeface="+mn-ea"/>
              </a:defRPr>
            </a:lvl1pPr>
          </a:lstStyle>
          <a:p>
            <a:pPr lvl="0"/>
            <a:r>
              <a:rPr lang="zh-CN" altLang="en-US" dirty="0"/>
              <a:t>*本页为案例使用说明页，使用时请删除本页内容。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计准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矩形 70"/>
          <p:cNvSpPr/>
          <p:nvPr userDrawn="1"/>
        </p:nvSpPr>
        <p:spPr>
          <a:xfrm>
            <a:off x="1524000" y="2349420"/>
            <a:ext cx="9144000" cy="3733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 userDrawn="1"/>
        </p:nvSpPr>
        <p:spPr>
          <a:xfrm>
            <a:off x="1524000" y="1800442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05206" y="2788930"/>
            <a:ext cx="584041" cy="5840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2101621" y="3496072"/>
            <a:ext cx="1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字体设置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5206" y="4623878"/>
            <a:ext cx="695757" cy="695757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2130852" y="5319635"/>
            <a:ext cx="1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大小设置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253006" y="4248600"/>
            <a:ext cx="76639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5285521" y="2705525"/>
            <a:ext cx="2262158" cy="111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/>
              <a:t>中文字体：微软雅黑</a:t>
            </a:r>
            <a:endParaRPr lang="en-US" altLang="zh-CN" dirty="0"/>
          </a:p>
          <a:p>
            <a:pPr algn="l">
              <a:lnSpc>
                <a:spcPct val="200000"/>
              </a:lnSpc>
            </a:pPr>
            <a:r>
              <a:rPr lang="zh-CN" altLang="en-US" dirty="0"/>
              <a:t>英文字体：</a:t>
            </a:r>
            <a:r>
              <a:rPr lang="en-US" altLang="zh-CN" dirty="0"/>
              <a:t>Arial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5285521" y="4572636"/>
            <a:ext cx="1826141" cy="111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/>
              <a:t>标题字号：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en-US" altLang="zh-CN" dirty="0"/>
          </a:p>
          <a:p>
            <a:pPr algn="l">
              <a:lnSpc>
                <a:spcPct val="200000"/>
              </a:lnSpc>
            </a:pPr>
            <a:r>
              <a:rPr lang="zh-CN" altLang="en-US" dirty="0"/>
              <a:t>正文字号：</a:t>
            </a:r>
            <a:r>
              <a:rPr lang="en-US" altLang="zh-CN" dirty="0"/>
              <a:t>14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cxnSp>
        <p:nvCxnSpPr>
          <p:cNvPr id="79" name="直接连接符 78"/>
          <p:cNvCxnSpPr/>
          <p:nvPr userDrawn="1"/>
        </p:nvCxnSpPr>
        <p:spPr>
          <a:xfrm>
            <a:off x="1524000" y="2352872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 userDrawn="1"/>
        </p:nvSpPr>
        <p:spPr>
          <a:xfrm>
            <a:off x="5542002" y="1903144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设计准则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6" name="矩形 235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7" name="图片 236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238" name="图片 237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239" name="文本框 238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文本框 239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文本框 240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524000" y="2362299"/>
            <a:ext cx="9144000" cy="3733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9" name="直接连接符 268"/>
          <p:cNvCxnSpPr/>
          <p:nvPr userDrawn="1"/>
        </p:nvCxnSpPr>
        <p:spPr>
          <a:xfrm>
            <a:off x="1524000" y="2362299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524000" y="1813321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5542002" y="1903144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版权声明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721708" y="2668528"/>
            <a:ext cx="8732108" cy="31208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本素材中涉及到的所有的内容的所有权、知识产权等归原始权利人或者合法的受让人所有，您购买</a:t>
            </a: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免费或通过其他合法方式获得的本信息的使用权，并受到以下条款约束：</a:t>
            </a:r>
            <a:endParaRPr lang="zh-CN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lvl="0">
              <a:lnSpc>
                <a:spcPct val="220000"/>
              </a:lnSpc>
            </a:pP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您仅可以个人非商业用途使用该等信息内容，不得将其全部或部分内容用于出售、或出租、出借、转让、分销、发布等其他方任何式供他人使用；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lvl="0" indent="-17145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禁止在任何网站、平台、应用程序上以任何方式为他人提供本素材所有内容的下载、转载等；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lvl="0" indent="-17145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对于不当下载、转载或引用本信息内容而引起的民事纷争、行政处理或其他损失，声明方不承担责任；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lvl="0" indent="-17145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对不遵守本声明或其他违法、恶意使用本信息内容者，声明方保留追究其法律责任的权利。</a:t>
            </a:r>
            <a:endParaRPr lang="zh-CN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algn="l"/>
            <a:endParaRPr lang="zh-CN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524000" y="1586203"/>
            <a:ext cx="9144000" cy="4702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9" name="直接连接符 268"/>
          <p:cNvCxnSpPr/>
          <p:nvPr userDrawn="1"/>
        </p:nvCxnSpPr>
        <p:spPr>
          <a:xfrm>
            <a:off x="1524000" y="2152459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524000" y="1602857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810759" y="1680275"/>
            <a:ext cx="457048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智能的设计工具，让你告别繁琐的设计流程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2286947" y="3287359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段落统一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4459816" y="3287359"/>
            <a:ext cx="1107996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画中画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6742696" y="3287358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三维折图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 userDrawn="1"/>
        </p:nvSpPr>
        <p:spPr>
          <a:xfrm>
            <a:off x="8970098" y="3289417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色彩统一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2307539" y="4786036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图形裁图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 userDrawn="1"/>
        </p:nvSpPr>
        <p:spPr>
          <a:xfrm>
            <a:off x="4480408" y="4786036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背景虚化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763288" y="4786035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字体统一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 userDrawn="1"/>
        </p:nvSpPr>
        <p:spPr>
          <a:xfrm>
            <a:off x="8990690" y="4788094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瘦身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861102" y="3695660"/>
            <a:ext cx="2000869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999999"/>
                </a:solidFill>
                <a:latin typeface="+mn-ea"/>
                <a:ea typeface="+mn-ea"/>
                <a:cs typeface="+mn-ea"/>
                <a:sym typeface="+mn-lt"/>
              </a:rPr>
              <a:t>一键统一</a:t>
            </a:r>
            <a:r>
              <a:rPr lang="en-US" altLang="zh-CN" sz="1200" dirty="0">
                <a:solidFill>
                  <a:srgbClr val="999999"/>
                </a:solidFill>
                <a:latin typeface="+mn-ea"/>
                <a:ea typeface="+mn-ea"/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latin typeface="+mn-ea"/>
                <a:ea typeface="+mn-ea"/>
                <a:cs typeface="+mn-ea"/>
                <a:sym typeface="+mn-lt"/>
              </a:rPr>
              <a:t>所有页面字体</a:t>
            </a:r>
            <a:endParaRPr lang="zh-CN" altLang="en-US" sz="1200" dirty="0">
              <a:solidFill>
                <a:srgbClr val="999999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 userDrawn="1"/>
        </p:nvSpPr>
        <p:spPr>
          <a:xfrm>
            <a:off x="4382872" y="3695660"/>
            <a:ext cx="1261884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让图片更加高级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 userDrawn="1"/>
        </p:nvSpPr>
        <p:spPr>
          <a:xfrm>
            <a:off x="6492476" y="3695660"/>
            <a:ext cx="1723549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快速让图片具有立体感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 userDrawn="1"/>
        </p:nvSpPr>
        <p:spPr>
          <a:xfrm>
            <a:off x="8533032" y="3695660"/>
            <a:ext cx="2023311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一键统一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所有页面色彩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 userDrawn="1"/>
        </p:nvSpPr>
        <p:spPr>
          <a:xfrm>
            <a:off x="2153650" y="5224921"/>
            <a:ext cx="1415772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zh-CN" sz="1200" dirty="0">
                <a:solidFill>
                  <a:srgbClr val="999999"/>
                </a:solidFill>
                <a:cs typeface="+mn-ea"/>
                <a:sym typeface="+mn-lt"/>
              </a:rPr>
              <a:t>极速裁剪图片大小</a:t>
            </a:r>
            <a:endParaRPr lang="zh-CN" altLang="zh-CN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2" name="文本框 91"/>
          <p:cNvSpPr txBox="1"/>
          <p:nvPr userDrawn="1"/>
        </p:nvSpPr>
        <p:spPr>
          <a:xfrm>
            <a:off x="4198279" y="5224921"/>
            <a:ext cx="1672253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让图片具有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“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大片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”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特质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3" name="文本框 92"/>
          <p:cNvSpPr txBox="1"/>
          <p:nvPr userDrawn="1"/>
        </p:nvSpPr>
        <p:spPr>
          <a:xfrm>
            <a:off x="6419538" y="5224921"/>
            <a:ext cx="1869423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一键统一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所有页字体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4" name="文本框 93"/>
          <p:cNvSpPr txBox="1"/>
          <p:nvPr userDrawn="1"/>
        </p:nvSpPr>
        <p:spPr>
          <a:xfrm>
            <a:off x="8837967" y="5224921"/>
            <a:ext cx="1407758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快速精简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空间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9449" y="4095097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37046" y="4095097"/>
            <a:ext cx="609600" cy="609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07646" y="4095097"/>
            <a:ext cx="609600" cy="6096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57157" y="4095097"/>
            <a:ext cx="609600" cy="6096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80651" y="2552464"/>
            <a:ext cx="609600" cy="6096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991894" y="2552464"/>
            <a:ext cx="609600" cy="609600"/>
          </a:xfrm>
          <a:prstGeom prst="rect">
            <a:avLst/>
          </a:prstGeom>
        </p:spPr>
      </p:pic>
      <p:pic>
        <p:nvPicPr>
          <p:cNvPr id="256" name="图片 25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24397" y="2552464"/>
            <a:ext cx="609600" cy="609600"/>
          </a:xfrm>
          <a:prstGeom prst="rect">
            <a:avLst/>
          </a:prstGeom>
        </p:spPr>
      </p:pic>
      <p:pic>
        <p:nvPicPr>
          <p:cNvPr id="258" name="图片 25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56736" y="2596420"/>
            <a:ext cx="609600" cy="609600"/>
          </a:xfrm>
          <a:prstGeom prst="rect">
            <a:avLst/>
          </a:prstGeom>
        </p:spPr>
      </p:pic>
      <p:sp>
        <p:nvSpPr>
          <p:cNvPr id="50" name="矩形 49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53" name="文本框 52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矩形 48"/>
          <p:cNvSpPr/>
          <p:nvPr userDrawn="1"/>
        </p:nvSpPr>
        <p:spPr>
          <a:xfrm>
            <a:off x="1524000" y="1586203"/>
            <a:ext cx="9144000" cy="4702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1524000" y="2152459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1524000" y="1602857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53" name="文本框 52"/>
          <p:cNvSpPr txBox="1"/>
          <p:nvPr userDrawn="1"/>
        </p:nvSpPr>
        <p:spPr>
          <a:xfrm>
            <a:off x="4157007" y="1680275"/>
            <a:ext cx="3877985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丰富的内容库，让你随时迸发灵感！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2320092" y="3287359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案例库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579240" y="3287359"/>
            <a:ext cx="877163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插图库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878704" y="3287358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色彩库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85514" y="3289417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图标库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2328889" y="4786036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图片库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 userDrawn="1"/>
        </p:nvSpPr>
        <p:spPr>
          <a:xfrm>
            <a:off x="4595823" y="4786036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图示库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 userDrawn="1"/>
        </p:nvSpPr>
        <p:spPr>
          <a:xfrm>
            <a:off x="6800251" y="4786035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智能图表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 userDrawn="1"/>
        </p:nvSpPr>
        <p:spPr>
          <a:xfrm>
            <a:off x="9103264" y="4788094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主题库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96974" y="2580054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89147" y="2569352"/>
            <a:ext cx="609600" cy="609600"/>
          </a:xfrm>
          <a:prstGeom prst="rect">
            <a:avLst/>
          </a:prstGeom>
        </p:spPr>
      </p:pic>
      <p:pic>
        <p:nvPicPr>
          <p:cNvPr id="41" name="111_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37045" y="2580054"/>
            <a:ext cx="609600" cy="609600"/>
          </a:xfrm>
          <a:prstGeom prst="rect">
            <a:avLst/>
          </a:prstGeom>
        </p:spPr>
      </p:pic>
      <p:pic>
        <p:nvPicPr>
          <p:cNvPr id="42" name="111_3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62670" y="4095941"/>
            <a:ext cx="609600" cy="609600"/>
          </a:xfrm>
          <a:prstGeom prst="rect">
            <a:avLst/>
          </a:prstGeom>
        </p:spPr>
      </p:pic>
      <p:pic>
        <p:nvPicPr>
          <p:cNvPr id="43" name="111_3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729604" y="4095941"/>
            <a:ext cx="609600" cy="609600"/>
          </a:xfrm>
          <a:prstGeom prst="rect">
            <a:avLst/>
          </a:prstGeom>
        </p:spPr>
      </p:pic>
      <p:pic>
        <p:nvPicPr>
          <p:cNvPr id="45" name="111_3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51461" y="2580054"/>
            <a:ext cx="609600" cy="6096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237045" y="4095941"/>
            <a:ext cx="609600" cy="6096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49449" y="4095941"/>
            <a:ext cx="609600" cy="609600"/>
          </a:xfrm>
          <a:prstGeom prst="rect">
            <a:avLst/>
          </a:prstGeom>
        </p:spPr>
      </p:pic>
      <p:sp>
        <p:nvSpPr>
          <p:cNvPr id="62" name="矩形 61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65" name="文本框 64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5400000">
            <a:off x="252" y="538228"/>
            <a:ext cx="357636" cy="3581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597569"/>
            <a:ext cx="12192000" cy="272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470580" y="504931"/>
            <a:ext cx="2646879" cy="4247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913765"/>
            <a:r>
              <a:rPr lang="zh-CN" altLang="en-US" dirty="0"/>
              <a:t>单击此处输入标题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6435524"/>
            <a:ext cx="12192000" cy="422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391" y="2860179"/>
            <a:ext cx="449353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3600" b="1" i="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algn="ctr" defTabSz="913765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605312" y="4533277"/>
            <a:ext cx="189827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1600" i="0" dirty="0">
                <a:solidFill>
                  <a:schemeClr val="bg1"/>
                </a:solidFill>
              </a:defRPr>
            </a:lvl1pPr>
          </a:lstStyle>
          <a:p>
            <a:pPr marL="0" lvl="0" algn="ctr" defTabSz="913765"/>
            <a:r>
              <a:rPr lang="zh-CN" altLang="en-US" dirty="0"/>
              <a:t>单击此处输入标题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11_5"/>
          <p:cNvSpPr txBox="1"/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5.png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6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9525"/>
            <a:ext cx="12192000" cy="6923405"/>
            <a:chOff x="0" y="0"/>
            <a:chExt cx="12192000" cy="692340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813" b="781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65405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1" name="文本占位符 9"/>
          <p:cNvSpPr txBox="1"/>
          <p:nvPr/>
        </p:nvSpPr>
        <p:spPr>
          <a:xfrm>
            <a:off x="906147" y="3474263"/>
            <a:ext cx="7726680" cy="1088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i="0" kern="12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NBA</a:t>
            </a:r>
            <a:r>
              <a:rPr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球员</a:t>
            </a:r>
            <a:r>
              <a:rPr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数据分析</a:t>
            </a:r>
            <a:endParaRPr sz="7200" b="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sym typeface="思源黑体 CN Regular" panose="020B05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73032" y="4838056"/>
            <a:ext cx="2473555" cy="394047"/>
            <a:chOff x="605311" y="4533277"/>
            <a:chExt cx="2473555" cy="394047"/>
          </a:xfrm>
        </p:grpSpPr>
        <p:sp>
          <p:nvSpPr>
            <p:cNvPr id="3" name="矩形 2"/>
            <p:cNvSpPr/>
            <p:nvPr/>
          </p:nvSpPr>
          <p:spPr>
            <a:xfrm>
              <a:off x="605311" y="4533277"/>
              <a:ext cx="2473555" cy="3940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3" name="文本占位符 9"/>
            <p:cNvSpPr txBox="1"/>
            <p:nvPr/>
          </p:nvSpPr>
          <p:spPr>
            <a:xfrm>
              <a:off x="937186" y="4577786"/>
              <a:ext cx="1668780" cy="33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1600" i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r>
                <a:rPr lang="zh-CN" altLang="en-US" sz="18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汇报人：</a:t>
              </a:r>
              <a:r>
                <a:rPr lang="en-US" altLang="zh-CN" sz="18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piaow</a:t>
              </a:r>
              <a:endParaRPr lang="en-US" altLang="zh-CN" sz="1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5" name="等腰三角形 14"/>
          <p:cNvSpPr/>
          <p:nvPr/>
        </p:nvSpPr>
        <p:spPr>
          <a:xfrm rot="18399198">
            <a:off x="6363157" y="-2241467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8399198">
            <a:off x="4371907" y="5339296"/>
            <a:ext cx="561905" cy="484401"/>
          </a:xfrm>
          <a:prstGeom prst="triangle">
            <a:avLst/>
          </a:prstGeom>
          <a:noFill/>
          <a:ln w="635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5499008">
            <a:off x="5237309" y="-1266473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8399198">
            <a:off x="6432099" y="4761164"/>
            <a:ext cx="1002084" cy="863866"/>
          </a:xfrm>
          <a:prstGeom prst="triangle">
            <a:avLst/>
          </a:prstGeom>
          <a:noFill/>
          <a:ln w="635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4021" y="2507582"/>
            <a:ext cx="3521304" cy="753989"/>
            <a:chOff x="984021" y="2507582"/>
            <a:chExt cx="3521304" cy="753989"/>
          </a:xfrm>
        </p:grpSpPr>
        <p:sp>
          <p:nvSpPr>
            <p:cNvPr id="22" name="文本占位符 9"/>
            <p:cNvSpPr txBox="1"/>
            <p:nvPr/>
          </p:nvSpPr>
          <p:spPr>
            <a:xfrm>
              <a:off x="984021" y="2507582"/>
              <a:ext cx="2510545" cy="3939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7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400" b="1" i="0" kern="1200" spc="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69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8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python</a:t>
              </a:r>
              <a:r>
                <a:rPr lang="zh-CN" altLang="en-US" sz="28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爬虫</a:t>
              </a:r>
              <a:endParaRPr lang="en-US" altLang="zh-CN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10075" y="2507582"/>
              <a:ext cx="95250" cy="753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05 小汤姆猫_去旅行吧_(Little Tomcat _Inst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89852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65"/>
            <a:ext cx="4813935" cy="460375"/>
            <a:chOff x="0" y="431135"/>
            <a:chExt cx="4259626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00" y="431135"/>
              <a:ext cx="2975726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01-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爬虫基本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实现步骤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88085" y="1172845"/>
            <a:ext cx="8624570" cy="5210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import requests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from lxml import etree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url = 'https://nba.hupu.com/players/russellwestbrook-3016.html'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#</a:t>
            </a:r>
            <a:r>
              <a:rPr lang="zh-CN" altLang="en-US" sz="1600" dirty="0" smtClean="0"/>
              <a:t>模拟</a:t>
            </a:r>
            <a:r>
              <a:rPr lang="zh-CN" altLang="en-US" sz="1600" dirty="0" smtClean="0"/>
              <a:t>浏览器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headers = {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'User-Agent':'Mozilla/5.0 (Windows NT 10.0; Win64; x64) AppleWebKit/537.36 (KHTML, like Gecko) Chrome/95.0.4638.69 Safari/537.36 Edg/95.0.1020.44'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}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#</a:t>
            </a:r>
            <a:r>
              <a:rPr lang="zh-CN" altLang="en-US" sz="1600" dirty="0" smtClean="0"/>
              <a:t>获取</a:t>
            </a:r>
            <a:r>
              <a:rPr lang="zh-CN" altLang="en-US" sz="1600" dirty="0" smtClean="0"/>
              <a:t>网页内容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resp = requests.get(url,headers=headers)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#</a:t>
            </a:r>
            <a:r>
              <a:rPr lang="zh-CN" altLang="en-US" sz="1600" dirty="0" smtClean="0"/>
              <a:t>把网页的内容转化为字符串，把字符串解析为</a:t>
            </a:r>
            <a:r>
              <a:rPr lang="en-US" altLang="zh-CN" sz="1600" dirty="0" smtClean="0"/>
              <a:t>html</a:t>
            </a:r>
            <a:r>
              <a:rPr lang="zh-CN" altLang="en-US" sz="1600" dirty="0" smtClean="0"/>
              <a:t>文件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html = etree.HTML(resp.text)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#</a:t>
            </a:r>
            <a:r>
              <a:rPr lang="zh-CN" altLang="en-US" sz="1600" dirty="0" smtClean="0"/>
              <a:t>路径定位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trs = html.xpath("/html/body/div[3]/div[3]/div[1]/div[3]/div[3]/div/div/div[1]/table[2]/tbody/tr")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trs[i].xpath("./td[1]/text()")[0]</a:t>
            </a:r>
            <a:endParaRPr lang="zh-CN" altLang="en-US"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-8890" y="421610"/>
            <a:ext cx="5899150" cy="460375"/>
            <a:chOff x="0" y="431135"/>
            <a:chExt cx="5899150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70" y="431135"/>
              <a:ext cx="461518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01-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获取数据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部分展示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450" y="1089025"/>
            <a:ext cx="8136890" cy="5144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0" y="800100"/>
            <a:ext cx="5646420" cy="5722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25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02-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球员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数据分类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75970" y="1502410"/>
            <a:ext cx="10728960" cy="4570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Kmeans聚类算法的思路通俗易懂，通过不断计算各样本点与簇中心的距离，直到收敛为止，具体步骤如下：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1.从数据中随机挑选k个样本点作为原始的簇中心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2.计算剩余样本与簇中心的距离，并把各样本标记为离k个簇中心最近的类别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3.重复计算各簇中样本点的均值，并以均值作为新的k个簇中心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4.重复2、3步骤，直到簇中心的变化趋势趋于稳定，形成最终的k个簇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最佳k值的确定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本文使用了两种常用的评估方法，用于确定最佳k值：“簇内离差平方和拐点法”、“轮廓系数法”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拐点法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在不同的k值下计算簇内的离差平方和，然后通过可视化的方法找到“拐点”所对应的k值。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轮廓系数法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该方法综合考虑了簇的密集性与分散性两个信息，如果数据集被分割为理想的k个簇，那么对应的簇内样本会很密集，而簇间样本会很</a:t>
            </a:r>
            <a:r>
              <a:rPr lang="zh-CN" altLang="en-US" sz="1600" dirty="0" smtClean="0"/>
              <a:t>分散</a:t>
            </a:r>
            <a:endParaRPr lang="zh-CN" altLang="en-US"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25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02-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球员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数据分类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535" y="1000125"/>
            <a:ext cx="4120515" cy="3085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675" y="517525"/>
            <a:ext cx="4405630" cy="2938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340" y="3427730"/>
            <a:ext cx="4431665" cy="3348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815266" y="4551530"/>
            <a:ext cx="2490323" cy="621608"/>
            <a:chOff x="8211292" y="2381022"/>
            <a:chExt cx="2490323" cy="621608"/>
          </a:xfrm>
        </p:grpSpPr>
        <p:sp>
          <p:nvSpPr>
            <p:cNvPr id="27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。</a:t>
              </a: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431135"/>
            <a:ext cx="4387850" cy="460375"/>
            <a:chOff x="0" y="431135"/>
            <a:chExt cx="4387850" cy="460375"/>
          </a:xfrm>
        </p:grpSpPr>
        <p:sp>
          <p:nvSpPr>
            <p:cNvPr id="35" name="矩形 21"/>
            <p:cNvSpPr>
              <a:spLocks noChangeArrowheads="1"/>
            </p:cNvSpPr>
            <p:nvPr/>
          </p:nvSpPr>
          <p:spPr bwMode="auto">
            <a:xfrm>
              <a:off x="1283970" y="431135"/>
              <a:ext cx="310388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03-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球员数据可视化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47675" y="1210945"/>
            <a:ext cx="1080198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雷达图展现球员榜单特征</a:t>
            </a:r>
            <a:endParaRPr lang="zh-CN" altLang="en-US" sz="16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358890" y="1814830"/>
            <a:ext cx="5137150" cy="3610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雷达图可以展示对象多个维度的数据，并将不同度量的维度数据转化成统一度量，科学直观地描述了单个对象的属性。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sym typeface="+mn-ea"/>
              </a:rPr>
              <a:t>      </a:t>
            </a:r>
            <a:r>
              <a:rPr lang="zh-CN" altLang="en-US" sz="1600" dirty="0" smtClean="0">
                <a:sym typeface="+mn-ea"/>
              </a:rPr>
              <a:t>雷达图</a:t>
            </a:r>
            <a:r>
              <a:rPr lang="zh-CN" altLang="en-US" sz="1600" dirty="0" smtClean="0">
                <a:sym typeface="+mn-ea"/>
              </a:rPr>
              <a:t>也可以同时展示多个指标，用来判断同一个对象的多个指标之间的强弱 或 显示不同对象的相同指标的对比情况。</a:t>
            </a:r>
            <a:r>
              <a:rPr lang="zh-CN" altLang="en-US" sz="1600" dirty="0" smtClean="0"/>
              <a:t>为我们决策提供了数据依据。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      </a:t>
            </a: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     </a:t>
            </a:r>
            <a:r>
              <a:rPr lang="zh-CN" altLang="en-US" sz="1600" dirty="0" smtClean="0"/>
              <a:t>从雷达图可以看出每个球员的特点，互相对比可以更好的看出每个球员的优点与不足，这里针对各项能力值更加全面的球员杜兰特往下继续进行数据分析，全面的分析他的</a:t>
            </a:r>
            <a:r>
              <a:rPr lang="zh-CN" altLang="en-US" sz="1600" dirty="0" smtClean="0"/>
              <a:t>能力值</a:t>
            </a:r>
            <a:endParaRPr lang="zh-CN" altLang="en-US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675" y="1621790"/>
            <a:ext cx="5852795" cy="4426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815266" y="4551530"/>
            <a:ext cx="2490323" cy="621608"/>
            <a:chOff x="8211292" y="2381022"/>
            <a:chExt cx="2490323" cy="621608"/>
          </a:xfrm>
        </p:grpSpPr>
        <p:sp>
          <p:nvSpPr>
            <p:cNvPr id="27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。</a:t>
              </a: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431135"/>
            <a:ext cx="4387850" cy="460375"/>
            <a:chOff x="0" y="431135"/>
            <a:chExt cx="4387850" cy="460375"/>
          </a:xfrm>
        </p:grpSpPr>
        <p:sp>
          <p:nvSpPr>
            <p:cNvPr id="35" name="矩形 21"/>
            <p:cNvSpPr>
              <a:spLocks noChangeArrowheads="1"/>
            </p:cNvSpPr>
            <p:nvPr/>
          </p:nvSpPr>
          <p:spPr bwMode="auto">
            <a:xfrm>
              <a:off x="1283970" y="431135"/>
              <a:ext cx="310388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03-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球员数据可视化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447675" y="1210945"/>
            <a:ext cx="1080198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雷达图分析杜兰特的特点与</a:t>
            </a:r>
            <a:r>
              <a:rPr lang="zh-CN" altLang="en-US" sz="1600" dirty="0" smtClean="0"/>
              <a:t>成长</a:t>
            </a:r>
            <a:endParaRPr lang="zh-CN" altLang="en-US" sz="1600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6537325" y="2828290"/>
            <a:ext cx="5334000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从雷达图不难看出新赛季各项能力值较低，但从第二年开始各项能力值均有上升，说明球员自身成长的很快，有很好的天赋，很快适应了联盟高强度的竞技水平。也不难看出，球员的得分能力值更加突出。接下来，将逐年分析其得分的稳定性，并与同期表单上的其他球员进行比较，</a:t>
            </a:r>
            <a:r>
              <a:rPr lang="zh-CN" altLang="en-US" sz="1600" dirty="0" smtClean="0"/>
              <a:t>进一步得出结论。</a:t>
            </a:r>
            <a:endParaRPr lang="zh-CN" altLang="en-US" sz="1600" dirty="0" smtClean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47675" y="1621790"/>
            <a:ext cx="5986780" cy="4424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4661535" cy="460375"/>
            <a:chOff x="0" y="431135"/>
            <a:chExt cx="4661535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70" y="431135"/>
              <a:ext cx="337756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04-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球员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得分动态展示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Rec 0002000000000-00005080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47675" y="943610"/>
            <a:ext cx="7589520" cy="54559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520430" y="2873375"/>
            <a:ext cx="3039110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从动态可视化展现的结果，更充分说明了该球星的得分能力，在长达</a:t>
            </a:r>
            <a:r>
              <a:rPr lang="en-US" altLang="zh-CN" sz="1600" dirty="0" smtClean="0"/>
              <a:t>15</a:t>
            </a:r>
            <a:r>
              <a:rPr lang="zh-CN" altLang="en-US" sz="1600" dirty="0" smtClean="0"/>
              <a:t>年的时间里，一直处在联盟得分排行榜单</a:t>
            </a:r>
            <a:r>
              <a:rPr lang="zh-CN" altLang="en-US" sz="1600" dirty="0" smtClean="0"/>
              <a:t>中，充当着</a:t>
            </a:r>
            <a:r>
              <a:rPr lang="zh-CN" altLang="en-US" sz="1600" dirty="0" smtClean="0"/>
              <a:t>佼佼者。</a:t>
            </a:r>
            <a:endParaRPr lang="zh-CN" altLang="en-US"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0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815266" y="4551530"/>
            <a:ext cx="2490323" cy="621608"/>
            <a:chOff x="8211292" y="2381022"/>
            <a:chExt cx="2490323" cy="621608"/>
          </a:xfrm>
        </p:grpSpPr>
        <p:sp>
          <p:nvSpPr>
            <p:cNvPr id="27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。</a:t>
              </a: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8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431135"/>
            <a:ext cx="4387850" cy="460375"/>
            <a:chOff x="0" y="431135"/>
            <a:chExt cx="4387850" cy="460375"/>
          </a:xfrm>
        </p:grpSpPr>
        <p:sp>
          <p:nvSpPr>
            <p:cNvPr id="35" name="矩形 21"/>
            <p:cNvSpPr>
              <a:spLocks noChangeArrowheads="1"/>
            </p:cNvSpPr>
            <p:nvPr/>
          </p:nvSpPr>
          <p:spPr bwMode="auto">
            <a:xfrm>
              <a:off x="1283970" y="431135"/>
              <a:ext cx="310388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05-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球员投篮位置</a:t>
              </a:r>
              <a:r>
                <a:rPr lang="zh-CN" altLang="en-US" sz="2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展示</a:t>
              </a:r>
              <a:endParaRPr lang="zh-CN" altLang="en-US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692265" y="2300605"/>
            <a:ext cx="4096385" cy="26511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从图中可以得出结论，通过分析该球员投篮位置图，可以推测出该球员进攻</a:t>
            </a:r>
            <a:r>
              <a:rPr lang="zh-CN" altLang="en-US" sz="1600" dirty="0" smtClean="0"/>
              <a:t>基本没有死角，而且投篮命中率很高。针对这种超强进攻性球员，球队很难限制住他，那么教练可以采用限制其队友的思想，封住其传球路线，让他无限制的进入单打的局势，一对一轮流单防，消耗他的体力，让他在关键时刻打不出</a:t>
            </a:r>
            <a:r>
              <a:rPr lang="zh-CN" altLang="en-US" sz="1600" dirty="0" smtClean="0"/>
              <a:t>最高水平。</a:t>
            </a:r>
            <a:endParaRPr lang="zh-CN" altLang="en-US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885" y="891540"/>
            <a:ext cx="5699760" cy="5928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44772" y="3297869"/>
            <a:ext cx="37024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研究总结</a:t>
            </a:r>
            <a:endParaRPr lang="zh-CN" altLang="en-US" sz="6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4462" y="2827078"/>
              <a:ext cx="1961195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04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1700" y="1714500"/>
            <a:ext cx="5778500" cy="3746500"/>
          </a:xfrm>
          <a:prstGeom prst="rect">
            <a:avLst/>
          </a:prstGeom>
          <a:blipFill>
            <a:blip r:embed="rId1"/>
            <a:srcRect/>
            <a:stretch>
              <a:fillRect t="-3488" b="-3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43239" y="1154770"/>
            <a:ext cx="5910146" cy="4895386"/>
            <a:chOff x="5843239" y="1154770"/>
            <a:chExt cx="5910146" cy="4895386"/>
          </a:xfrm>
        </p:grpSpPr>
        <p:sp>
          <p:nvSpPr>
            <p:cNvPr id="9" name="图文框 8"/>
            <p:cNvSpPr/>
            <p:nvPr/>
          </p:nvSpPr>
          <p:spPr>
            <a:xfrm>
              <a:off x="5843239" y="1154770"/>
              <a:ext cx="5910146" cy="4895386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926961" y="1536347"/>
              <a:ext cx="3942080" cy="4439863"/>
              <a:chOff x="7958460" y="1031343"/>
              <a:chExt cx="3942080" cy="4439863"/>
            </a:xfrm>
          </p:grpSpPr>
          <p:sp>
            <p:nvSpPr>
              <p:cNvPr id="14" name="TextBox 20"/>
              <p:cNvSpPr>
                <a:spLocks noChangeArrowheads="1"/>
              </p:cNvSpPr>
              <p:nvPr/>
            </p:nvSpPr>
            <p:spPr bwMode="auto">
              <a:xfrm>
                <a:off x="7958460" y="1686606"/>
                <a:ext cx="3942080" cy="378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6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经过上述的分析，可以得出：一位优秀的运动员，往往是某方面突出或者某个赛季某个时刻表现出色；而一位巨星，他会把汗水充分挥洒在每一场比赛中，日复一日的进行训练，场场比赛表现如此稳定，数十年统治着联盟的榜单，在各路豪强头上疯狂的</a:t>
                </a:r>
                <a:r>
                  <a:rPr lang="zh-CN" altLang="en-US" sz="16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砍分</a:t>
                </a:r>
                <a:endParaRPr lang="zh-CN" altLang="en-US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" name="矩形 21"/>
              <p:cNvSpPr>
                <a:spLocks noChangeArrowheads="1"/>
              </p:cNvSpPr>
              <p:nvPr/>
            </p:nvSpPr>
            <p:spPr bwMode="auto">
              <a:xfrm>
                <a:off x="7958460" y="1031343"/>
                <a:ext cx="2878661" cy="5219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8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球员针对性</a:t>
                </a:r>
                <a:r>
                  <a:rPr lang="zh-CN" altLang="en-US" sz="2800" dirty="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分析</a:t>
                </a:r>
                <a:endParaRPr lang="zh-CN" altLang="en-US" sz="28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总结分析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2059305"/>
            <a:ext cx="5151755" cy="3086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425548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376629" y="969689"/>
            <a:ext cx="3835315" cy="1189236"/>
            <a:chOff x="1231348" y="2680969"/>
            <a:chExt cx="3835315" cy="1189236"/>
          </a:xfrm>
        </p:grpSpPr>
        <p:sp>
          <p:nvSpPr>
            <p:cNvPr id="17" name="文本框 16"/>
            <p:cNvSpPr txBox="1"/>
            <p:nvPr/>
          </p:nvSpPr>
          <p:spPr>
            <a:xfrm>
              <a:off x="1231348" y="2680969"/>
              <a:ext cx="1765227" cy="1189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目录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003598" y="2921340"/>
              <a:ext cx="2063065" cy="732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CONTENT</a:t>
              </a:r>
              <a:endParaRPr lang="zh-CN" altLang="en-US" sz="3200" b="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32125" y="3244456"/>
            <a:ext cx="2184400" cy="2466806"/>
            <a:chOff x="932125" y="3244456"/>
            <a:chExt cx="2184400" cy="2466806"/>
          </a:xfrm>
        </p:grpSpPr>
        <p:sp>
          <p:nvSpPr>
            <p:cNvPr id="57" name="矩形 56"/>
            <p:cNvSpPr/>
            <p:nvPr/>
          </p:nvSpPr>
          <p:spPr>
            <a:xfrm>
              <a:off x="932125" y="4741523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占位符 9"/>
            <p:cNvSpPr txBox="1"/>
            <p:nvPr/>
          </p:nvSpPr>
          <p:spPr>
            <a:xfrm>
              <a:off x="1218885" y="4741523"/>
              <a:ext cx="1723549" cy="4247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背景及意义</a:t>
              </a:r>
              <a:endParaRPr lang="zh-CN" altLang="en-US" sz="2400" b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87731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09027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559210" y="3244456"/>
            <a:ext cx="2184400" cy="2466806"/>
            <a:chOff x="3559210" y="3244456"/>
            <a:chExt cx="2184400" cy="2466806"/>
          </a:xfrm>
        </p:grpSpPr>
        <p:sp>
          <p:nvSpPr>
            <p:cNvPr id="58" name="矩形 57"/>
            <p:cNvSpPr/>
            <p:nvPr/>
          </p:nvSpPr>
          <p:spPr>
            <a:xfrm>
              <a:off x="3559210" y="4741523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项目</a:t>
              </a:r>
              <a:r>
                <a:rPr lang="zh-CN" altLang="en-US" sz="24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整体设计</a:t>
              </a:r>
              <a:endParaRPr lang="zh-CN" altLang="en-US" sz="2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2" name="文本占位符 9"/>
            <p:cNvSpPr txBox="1"/>
            <p:nvPr/>
          </p:nvSpPr>
          <p:spPr>
            <a:xfrm>
              <a:off x="3873505" y="4762367"/>
              <a:ext cx="184731" cy="4801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14816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111839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29420" y="3244456"/>
            <a:ext cx="2184400" cy="2466806"/>
            <a:chOff x="6229420" y="3244456"/>
            <a:chExt cx="2184400" cy="2466806"/>
          </a:xfrm>
        </p:grpSpPr>
        <p:sp>
          <p:nvSpPr>
            <p:cNvPr id="59" name="矩形 58"/>
            <p:cNvSpPr/>
            <p:nvPr/>
          </p:nvSpPr>
          <p:spPr>
            <a:xfrm>
              <a:off x="6229420" y="4741523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本占位符 9"/>
            <p:cNvSpPr txBox="1"/>
            <p:nvPr/>
          </p:nvSpPr>
          <p:spPr>
            <a:xfrm>
              <a:off x="6459845" y="4783211"/>
              <a:ext cx="1723549" cy="4247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内容及成果</a:t>
              </a:r>
              <a:endParaRPr lang="zh-CN" altLang="en-US" sz="2400" b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341901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714651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764834" y="3244456"/>
            <a:ext cx="2184400" cy="2466806"/>
            <a:chOff x="8764834" y="3244456"/>
            <a:chExt cx="2184400" cy="2466806"/>
          </a:xfrm>
        </p:grpSpPr>
        <p:sp>
          <p:nvSpPr>
            <p:cNvPr id="60" name="矩形 59"/>
            <p:cNvSpPr/>
            <p:nvPr/>
          </p:nvSpPr>
          <p:spPr>
            <a:xfrm>
              <a:off x="8764834" y="4732831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文本占位符 9"/>
            <p:cNvSpPr txBox="1"/>
            <p:nvPr/>
          </p:nvSpPr>
          <p:spPr>
            <a:xfrm>
              <a:off x="9221972" y="4804055"/>
              <a:ext cx="1523999" cy="42473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研究总结</a:t>
              </a:r>
              <a:endParaRPr lang="zh-CN" altLang="en-US" sz="2400" b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8968986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317463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899857" y="2032574"/>
            <a:ext cx="3602442" cy="3571500"/>
            <a:chOff x="4306892" y="2187514"/>
            <a:chExt cx="3602442" cy="3571500"/>
          </a:xfrm>
        </p:grpSpPr>
        <p:sp>
          <p:nvSpPr>
            <p:cNvPr id="2" name="Freeform 5"/>
            <p:cNvSpPr/>
            <p:nvPr/>
          </p:nvSpPr>
          <p:spPr bwMode="auto">
            <a:xfrm>
              <a:off x="4841733" y="2691414"/>
              <a:ext cx="1825532" cy="1195657"/>
            </a:xfrm>
            <a:custGeom>
              <a:avLst/>
              <a:gdLst>
                <a:gd name="T0" fmla="*/ 66 w 116"/>
                <a:gd name="T1" fmla="*/ 12 h 76"/>
                <a:gd name="T2" fmla="*/ 39 w 116"/>
                <a:gd name="T3" fmla="*/ 0 h 76"/>
                <a:gd name="T4" fmla="*/ 11 w 116"/>
                <a:gd name="T5" fmla="*/ 12 h 76"/>
                <a:gd name="T6" fmla="*/ 0 w 116"/>
                <a:gd name="T7" fmla="*/ 39 h 76"/>
                <a:gd name="T8" fmla="*/ 11 w 116"/>
                <a:gd name="T9" fmla="*/ 67 h 76"/>
                <a:gd name="T10" fmla="*/ 20 w 116"/>
                <a:gd name="T11" fmla="*/ 76 h 76"/>
                <a:gd name="T12" fmla="*/ 34 w 116"/>
                <a:gd name="T13" fmla="*/ 62 h 76"/>
                <a:gd name="T14" fmla="*/ 34 w 116"/>
                <a:gd name="T15" fmla="*/ 62 h 76"/>
                <a:gd name="T16" fmla="*/ 25 w 116"/>
                <a:gd name="T17" fmla="*/ 53 h 76"/>
                <a:gd name="T18" fmla="*/ 25 w 116"/>
                <a:gd name="T19" fmla="*/ 26 h 76"/>
                <a:gd name="T20" fmla="*/ 39 w 116"/>
                <a:gd name="T21" fmla="*/ 20 h 76"/>
                <a:gd name="T22" fmla="*/ 52 w 116"/>
                <a:gd name="T23" fmla="*/ 26 h 76"/>
                <a:gd name="T24" fmla="*/ 81 w 116"/>
                <a:gd name="T25" fmla="*/ 54 h 76"/>
                <a:gd name="T26" fmla="*/ 102 w 116"/>
                <a:gd name="T27" fmla="*/ 76 h 76"/>
                <a:gd name="T28" fmla="*/ 116 w 116"/>
                <a:gd name="T29" fmla="*/ 62 h 76"/>
                <a:gd name="T30" fmla="*/ 66 w 116"/>
                <a:gd name="T31" fmla="*/ 1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76">
                  <a:moveTo>
                    <a:pt x="66" y="12"/>
                  </a:moveTo>
                  <a:cubicBezTo>
                    <a:pt x="59" y="4"/>
                    <a:pt x="49" y="0"/>
                    <a:pt x="39" y="0"/>
                  </a:cubicBezTo>
                  <a:cubicBezTo>
                    <a:pt x="29" y="0"/>
                    <a:pt x="19" y="4"/>
                    <a:pt x="11" y="12"/>
                  </a:cubicBezTo>
                  <a:cubicBezTo>
                    <a:pt x="4" y="19"/>
                    <a:pt x="0" y="29"/>
                    <a:pt x="0" y="39"/>
                  </a:cubicBezTo>
                  <a:cubicBezTo>
                    <a:pt x="0" y="49"/>
                    <a:pt x="4" y="59"/>
                    <a:pt x="11" y="67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8" y="45"/>
                    <a:pt x="18" y="33"/>
                    <a:pt x="25" y="26"/>
                  </a:cubicBezTo>
                  <a:cubicBezTo>
                    <a:pt x="29" y="22"/>
                    <a:pt x="34" y="20"/>
                    <a:pt x="39" y="20"/>
                  </a:cubicBezTo>
                  <a:cubicBezTo>
                    <a:pt x="44" y="20"/>
                    <a:pt x="49" y="22"/>
                    <a:pt x="52" y="26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16" y="62"/>
                    <a:pt x="116" y="62"/>
                    <a:pt x="116" y="62"/>
                  </a:cubicBezTo>
                  <a:lnTo>
                    <a:pt x="66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3" name="Freeform 6"/>
            <p:cNvSpPr/>
            <p:nvPr/>
          </p:nvSpPr>
          <p:spPr bwMode="auto">
            <a:xfrm>
              <a:off x="4779850" y="3398641"/>
              <a:ext cx="1242069" cy="1841002"/>
            </a:xfrm>
            <a:custGeom>
              <a:avLst/>
              <a:gdLst>
                <a:gd name="T0" fmla="*/ 56 w 79"/>
                <a:gd name="T1" fmla="*/ 92 h 117"/>
                <a:gd name="T2" fmla="*/ 43 w 79"/>
                <a:gd name="T3" fmla="*/ 97 h 117"/>
                <a:gd name="T4" fmla="*/ 29 w 79"/>
                <a:gd name="T5" fmla="*/ 92 h 117"/>
                <a:gd name="T6" fmla="*/ 29 w 79"/>
                <a:gd name="T7" fmla="*/ 65 h 117"/>
                <a:gd name="T8" fmla="*/ 44 w 79"/>
                <a:gd name="T9" fmla="*/ 50 h 117"/>
                <a:gd name="T10" fmla="*/ 58 w 79"/>
                <a:gd name="T11" fmla="*/ 36 h 117"/>
                <a:gd name="T12" fmla="*/ 79 w 79"/>
                <a:gd name="T13" fmla="*/ 14 h 117"/>
                <a:gd name="T14" fmla="*/ 79 w 79"/>
                <a:gd name="T15" fmla="*/ 14 h 117"/>
                <a:gd name="T16" fmla="*/ 65 w 79"/>
                <a:gd name="T17" fmla="*/ 0 h 117"/>
                <a:gd name="T18" fmla="*/ 44 w 79"/>
                <a:gd name="T19" fmla="*/ 22 h 117"/>
                <a:gd name="T20" fmla="*/ 30 w 79"/>
                <a:gd name="T21" fmla="*/ 36 h 117"/>
                <a:gd name="T22" fmla="*/ 15 w 79"/>
                <a:gd name="T23" fmla="*/ 51 h 117"/>
                <a:gd name="T24" fmla="*/ 15 w 79"/>
                <a:gd name="T25" fmla="*/ 106 h 117"/>
                <a:gd name="T26" fmla="*/ 28 w 79"/>
                <a:gd name="T27" fmla="*/ 114 h 117"/>
                <a:gd name="T28" fmla="*/ 43 w 79"/>
                <a:gd name="T29" fmla="*/ 117 h 117"/>
                <a:gd name="T30" fmla="*/ 70 w 79"/>
                <a:gd name="T31" fmla="*/ 106 h 117"/>
                <a:gd name="T32" fmla="*/ 79 w 79"/>
                <a:gd name="T33" fmla="*/ 96 h 117"/>
                <a:gd name="T34" fmla="*/ 65 w 79"/>
                <a:gd name="T35" fmla="*/ 82 h 117"/>
                <a:gd name="T36" fmla="*/ 56 w 79"/>
                <a:gd name="T37" fmla="*/ 9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" h="117">
                  <a:moveTo>
                    <a:pt x="56" y="92"/>
                  </a:moveTo>
                  <a:cubicBezTo>
                    <a:pt x="53" y="95"/>
                    <a:pt x="48" y="97"/>
                    <a:pt x="43" y="97"/>
                  </a:cubicBezTo>
                  <a:cubicBezTo>
                    <a:pt x="38" y="97"/>
                    <a:pt x="33" y="95"/>
                    <a:pt x="29" y="92"/>
                  </a:cubicBezTo>
                  <a:cubicBezTo>
                    <a:pt x="22" y="84"/>
                    <a:pt x="22" y="72"/>
                    <a:pt x="29" y="65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0" y="66"/>
                    <a:pt x="0" y="90"/>
                    <a:pt x="15" y="106"/>
                  </a:cubicBezTo>
                  <a:cubicBezTo>
                    <a:pt x="19" y="109"/>
                    <a:pt x="23" y="112"/>
                    <a:pt x="28" y="114"/>
                  </a:cubicBezTo>
                  <a:cubicBezTo>
                    <a:pt x="33" y="116"/>
                    <a:pt x="38" y="117"/>
                    <a:pt x="43" y="117"/>
                  </a:cubicBezTo>
                  <a:cubicBezTo>
                    <a:pt x="53" y="117"/>
                    <a:pt x="63" y="113"/>
                    <a:pt x="70" y="106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65" y="82"/>
                    <a:pt x="65" y="82"/>
                    <a:pt x="65" y="82"/>
                  </a:cubicBezTo>
                  <a:lnTo>
                    <a:pt x="56" y="9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Freeform 7"/>
            <p:cNvSpPr/>
            <p:nvPr/>
          </p:nvSpPr>
          <p:spPr bwMode="auto">
            <a:xfrm>
              <a:off x="6194306" y="2691414"/>
              <a:ext cx="1242069" cy="1841002"/>
            </a:xfrm>
            <a:custGeom>
              <a:avLst/>
              <a:gdLst>
                <a:gd name="T0" fmla="*/ 64 w 79"/>
                <a:gd name="T1" fmla="*/ 12 h 117"/>
                <a:gd name="T2" fmla="*/ 51 w 79"/>
                <a:gd name="T3" fmla="*/ 3 h 117"/>
                <a:gd name="T4" fmla="*/ 37 w 79"/>
                <a:gd name="T5" fmla="*/ 0 h 117"/>
                <a:gd name="T6" fmla="*/ 9 w 79"/>
                <a:gd name="T7" fmla="*/ 12 h 117"/>
                <a:gd name="T8" fmla="*/ 0 w 79"/>
                <a:gd name="T9" fmla="*/ 21 h 117"/>
                <a:gd name="T10" fmla="*/ 14 w 79"/>
                <a:gd name="T11" fmla="*/ 35 h 117"/>
                <a:gd name="T12" fmla="*/ 23 w 79"/>
                <a:gd name="T13" fmla="*/ 26 h 117"/>
                <a:gd name="T14" fmla="*/ 37 w 79"/>
                <a:gd name="T15" fmla="*/ 20 h 117"/>
                <a:gd name="T16" fmla="*/ 50 w 79"/>
                <a:gd name="T17" fmla="*/ 26 h 117"/>
                <a:gd name="T18" fmla="*/ 50 w 79"/>
                <a:gd name="T19" fmla="*/ 53 h 117"/>
                <a:gd name="T20" fmla="*/ 0 w 79"/>
                <a:gd name="T21" fmla="*/ 103 h 117"/>
                <a:gd name="T22" fmla="*/ 14 w 79"/>
                <a:gd name="T23" fmla="*/ 117 h 117"/>
                <a:gd name="T24" fmla="*/ 36 w 79"/>
                <a:gd name="T25" fmla="*/ 95 h 117"/>
                <a:gd name="T26" fmla="*/ 64 w 79"/>
                <a:gd name="T27" fmla="*/ 67 h 117"/>
                <a:gd name="T28" fmla="*/ 64 w 79"/>
                <a:gd name="T29" fmla="*/ 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117">
                  <a:moveTo>
                    <a:pt x="64" y="12"/>
                  </a:moveTo>
                  <a:cubicBezTo>
                    <a:pt x="60" y="8"/>
                    <a:pt x="56" y="5"/>
                    <a:pt x="51" y="3"/>
                  </a:cubicBezTo>
                  <a:cubicBezTo>
                    <a:pt x="47" y="1"/>
                    <a:pt x="42" y="0"/>
                    <a:pt x="37" y="0"/>
                  </a:cubicBezTo>
                  <a:cubicBezTo>
                    <a:pt x="27" y="0"/>
                    <a:pt x="17" y="4"/>
                    <a:pt x="9" y="1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7" y="22"/>
                    <a:pt x="32" y="20"/>
                    <a:pt x="37" y="20"/>
                  </a:cubicBezTo>
                  <a:cubicBezTo>
                    <a:pt x="42" y="20"/>
                    <a:pt x="46" y="22"/>
                    <a:pt x="50" y="26"/>
                  </a:cubicBezTo>
                  <a:cubicBezTo>
                    <a:pt x="58" y="33"/>
                    <a:pt x="58" y="45"/>
                    <a:pt x="50" y="5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14" y="117"/>
                    <a:pt x="14" y="117"/>
                    <a:pt x="14" y="117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9" y="52"/>
                    <a:pt x="79" y="27"/>
                    <a:pt x="64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548961" y="4043987"/>
              <a:ext cx="1825532" cy="1195657"/>
            </a:xfrm>
            <a:custGeom>
              <a:avLst/>
              <a:gdLst>
                <a:gd name="T0" fmla="*/ 105 w 116"/>
                <a:gd name="T1" fmla="*/ 10 h 76"/>
                <a:gd name="T2" fmla="*/ 96 w 116"/>
                <a:gd name="T3" fmla="*/ 0 h 76"/>
                <a:gd name="T4" fmla="*/ 82 w 116"/>
                <a:gd name="T5" fmla="*/ 14 h 76"/>
                <a:gd name="T6" fmla="*/ 91 w 116"/>
                <a:gd name="T7" fmla="*/ 24 h 76"/>
                <a:gd name="T8" fmla="*/ 91 w 116"/>
                <a:gd name="T9" fmla="*/ 51 h 76"/>
                <a:gd name="T10" fmla="*/ 78 w 116"/>
                <a:gd name="T11" fmla="*/ 56 h 76"/>
                <a:gd name="T12" fmla="*/ 64 w 116"/>
                <a:gd name="T13" fmla="*/ 51 h 76"/>
                <a:gd name="T14" fmla="*/ 14 w 116"/>
                <a:gd name="T15" fmla="*/ 0 h 76"/>
                <a:gd name="T16" fmla="*/ 0 w 116"/>
                <a:gd name="T17" fmla="*/ 14 h 76"/>
                <a:gd name="T18" fmla="*/ 22 w 116"/>
                <a:gd name="T19" fmla="*/ 36 h 76"/>
                <a:gd name="T20" fmla="*/ 36 w 116"/>
                <a:gd name="T21" fmla="*/ 50 h 76"/>
                <a:gd name="T22" fmla="*/ 50 w 116"/>
                <a:gd name="T23" fmla="*/ 65 h 76"/>
                <a:gd name="T24" fmla="*/ 78 w 116"/>
                <a:gd name="T25" fmla="*/ 76 h 76"/>
                <a:gd name="T26" fmla="*/ 105 w 116"/>
                <a:gd name="T27" fmla="*/ 65 h 76"/>
                <a:gd name="T28" fmla="*/ 116 w 116"/>
                <a:gd name="T29" fmla="*/ 37 h 76"/>
                <a:gd name="T30" fmla="*/ 105 w 116"/>
                <a:gd name="T31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76">
                  <a:moveTo>
                    <a:pt x="105" y="1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9" y="31"/>
                    <a:pt x="99" y="43"/>
                    <a:pt x="91" y="51"/>
                  </a:cubicBezTo>
                  <a:cubicBezTo>
                    <a:pt x="87" y="54"/>
                    <a:pt x="83" y="56"/>
                    <a:pt x="78" y="56"/>
                  </a:cubicBezTo>
                  <a:cubicBezTo>
                    <a:pt x="73" y="56"/>
                    <a:pt x="68" y="54"/>
                    <a:pt x="64" y="5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58" y="72"/>
                    <a:pt x="68" y="76"/>
                    <a:pt x="78" y="76"/>
                  </a:cubicBezTo>
                  <a:cubicBezTo>
                    <a:pt x="88" y="76"/>
                    <a:pt x="97" y="72"/>
                    <a:pt x="105" y="65"/>
                  </a:cubicBezTo>
                  <a:cubicBezTo>
                    <a:pt x="113" y="57"/>
                    <a:pt x="116" y="47"/>
                    <a:pt x="116" y="37"/>
                  </a:cubicBezTo>
                  <a:cubicBezTo>
                    <a:pt x="116" y="27"/>
                    <a:pt x="113" y="17"/>
                    <a:pt x="105" y="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306892" y="2187514"/>
              <a:ext cx="771320" cy="7558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7138014" y="4987694"/>
              <a:ext cx="771320" cy="7713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7138014" y="2187514"/>
              <a:ext cx="771320" cy="7558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306892" y="4987694"/>
              <a:ext cx="771320" cy="7713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Freeform 62"/>
            <p:cNvSpPr>
              <a:spLocks noEditPoints="1"/>
            </p:cNvSpPr>
            <p:nvPr/>
          </p:nvSpPr>
          <p:spPr bwMode="auto">
            <a:xfrm>
              <a:off x="4576052" y="5245728"/>
              <a:ext cx="233000" cy="255252"/>
            </a:xfrm>
            <a:custGeom>
              <a:avLst/>
              <a:gdLst>
                <a:gd name="T0" fmla="*/ 52 w 53"/>
                <a:gd name="T1" fmla="*/ 0 h 58"/>
                <a:gd name="T2" fmla="*/ 52 w 53"/>
                <a:gd name="T3" fmla="*/ 0 h 58"/>
                <a:gd name="T4" fmla="*/ 52 w 53"/>
                <a:gd name="T5" fmla="*/ 0 h 58"/>
                <a:gd name="T6" fmla="*/ 17 w 53"/>
                <a:gd name="T7" fmla="*/ 5 h 58"/>
                <a:gd name="T8" fmla="*/ 17 w 53"/>
                <a:gd name="T9" fmla="*/ 5 h 58"/>
                <a:gd name="T10" fmla="*/ 16 w 53"/>
                <a:gd name="T11" fmla="*/ 6 h 58"/>
                <a:gd name="T12" fmla="*/ 16 w 53"/>
                <a:gd name="T13" fmla="*/ 46 h 58"/>
                <a:gd name="T14" fmla="*/ 12 w 53"/>
                <a:gd name="T15" fmla="*/ 45 h 58"/>
                <a:gd name="T16" fmla="*/ 7 w 53"/>
                <a:gd name="T17" fmla="*/ 45 h 58"/>
                <a:gd name="T18" fmla="*/ 0 w 53"/>
                <a:gd name="T19" fmla="*/ 52 h 58"/>
                <a:gd name="T20" fmla="*/ 7 w 53"/>
                <a:gd name="T21" fmla="*/ 58 h 58"/>
                <a:gd name="T22" fmla="*/ 12 w 53"/>
                <a:gd name="T23" fmla="*/ 58 h 58"/>
                <a:gd name="T24" fmla="*/ 19 w 53"/>
                <a:gd name="T25" fmla="*/ 52 h 58"/>
                <a:gd name="T26" fmla="*/ 19 w 53"/>
                <a:gd name="T27" fmla="*/ 21 h 58"/>
                <a:gd name="T28" fmla="*/ 51 w 53"/>
                <a:gd name="T29" fmla="*/ 16 h 58"/>
                <a:gd name="T30" fmla="*/ 51 w 53"/>
                <a:gd name="T31" fmla="*/ 38 h 58"/>
                <a:gd name="T32" fmla="*/ 47 w 53"/>
                <a:gd name="T33" fmla="*/ 37 h 58"/>
                <a:gd name="T34" fmla="*/ 41 w 53"/>
                <a:gd name="T35" fmla="*/ 37 h 58"/>
                <a:gd name="T36" fmla="*/ 35 w 53"/>
                <a:gd name="T37" fmla="*/ 44 h 58"/>
                <a:gd name="T38" fmla="*/ 41 w 53"/>
                <a:gd name="T39" fmla="*/ 50 h 58"/>
                <a:gd name="T40" fmla="*/ 47 w 53"/>
                <a:gd name="T41" fmla="*/ 50 h 58"/>
                <a:gd name="T42" fmla="*/ 53 w 53"/>
                <a:gd name="T43" fmla="*/ 44 h 58"/>
                <a:gd name="T44" fmla="*/ 53 w 53"/>
                <a:gd name="T45" fmla="*/ 1 h 58"/>
                <a:gd name="T46" fmla="*/ 52 w 53"/>
                <a:gd name="T47" fmla="*/ 0 h 58"/>
                <a:gd name="T48" fmla="*/ 12 w 53"/>
                <a:gd name="T49" fmla="*/ 56 h 58"/>
                <a:gd name="T50" fmla="*/ 7 w 53"/>
                <a:gd name="T51" fmla="*/ 56 h 58"/>
                <a:gd name="T52" fmla="*/ 3 w 53"/>
                <a:gd name="T53" fmla="*/ 52 h 58"/>
                <a:gd name="T54" fmla="*/ 7 w 53"/>
                <a:gd name="T55" fmla="*/ 48 h 58"/>
                <a:gd name="T56" fmla="*/ 12 w 53"/>
                <a:gd name="T57" fmla="*/ 48 h 58"/>
                <a:gd name="T58" fmla="*/ 16 w 53"/>
                <a:gd name="T59" fmla="*/ 52 h 58"/>
                <a:gd name="T60" fmla="*/ 12 w 53"/>
                <a:gd name="T61" fmla="*/ 56 h 58"/>
                <a:gd name="T62" fmla="*/ 47 w 53"/>
                <a:gd name="T63" fmla="*/ 48 h 58"/>
                <a:gd name="T64" fmla="*/ 41 w 53"/>
                <a:gd name="T65" fmla="*/ 48 h 58"/>
                <a:gd name="T66" fmla="*/ 37 w 53"/>
                <a:gd name="T67" fmla="*/ 44 h 58"/>
                <a:gd name="T68" fmla="*/ 41 w 53"/>
                <a:gd name="T69" fmla="*/ 40 h 58"/>
                <a:gd name="T70" fmla="*/ 47 w 53"/>
                <a:gd name="T71" fmla="*/ 40 h 58"/>
                <a:gd name="T72" fmla="*/ 51 w 53"/>
                <a:gd name="T73" fmla="*/ 44 h 58"/>
                <a:gd name="T74" fmla="*/ 47 w 53"/>
                <a:gd name="T75" fmla="*/ 48 h 58"/>
                <a:gd name="T76" fmla="*/ 51 w 53"/>
                <a:gd name="T77" fmla="*/ 13 h 58"/>
                <a:gd name="T78" fmla="*/ 19 w 53"/>
                <a:gd name="T79" fmla="*/ 18 h 58"/>
                <a:gd name="T80" fmla="*/ 19 w 53"/>
                <a:gd name="T81" fmla="*/ 7 h 58"/>
                <a:gd name="T82" fmla="*/ 51 w 53"/>
                <a:gd name="T83" fmla="*/ 3 h 58"/>
                <a:gd name="T84" fmla="*/ 51 w 53"/>
                <a:gd name="T85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" h="58">
                  <a:moveTo>
                    <a:pt x="52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6"/>
                    <a:pt x="16" y="6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6"/>
                    <a:pt x="14" y="45"/>
                    <a:pt x="12" y="45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3" y="45"/>
                    <a:pt x="0" y="48"/>
                    <a:pt x="0" y="52"/>
                  </a:cubicBezTo>
                  <a:cubicBezTo>
                    <a:pt x="0" y="55"/>
                    <a:pt x="3" y="58"/>
                    <a:pt x="7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6" y="58"/>
                    <a:pt x="19" y="55"/>
                    <a:pt x="19" y="52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48" y="37"/>
                    <a:pt x="47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8" y="37"/>
                    <a:pt x="35" y="40"/>
                    <a:pt x="35" y="44"/>
                  </a:cubicBezTo>
                  <a:cubicBezTo>
                    <a:pt x="35" y="47"/>
                    <a:pt x="38" y="50"/>
                    <a:pt x="41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50" y="50"/>
                    <a:pt x="53" y="47"/>
                    <a:pt x="53" y="44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3" y="0"/>
                    <a:pt x="52" y="0"/>
                  </a:cubicBezTo>
                  <a:close/>
                  <a:moveTo>
                    <a:pt x="12" y="56"/>
                  </a:moveTo>
                  <a:cubicBezTo>
                    <a:pt x="7" y="56"/>
                    <a:pt x="7" y="56"/>
                    <a:pt x="7" y="56"/>
                  </a:cubicBezTo>
                  <a:cubicBezTo>
                    <a:pt x="4" y="56"/>
                    <a:pt x="3" y="54"/>
                    <a:pt x="3" y="52"/>
                  </a:cubicBezTo>
                  <a:cubicBezTo>
                    <a:pt x="3" y="49"/>
                    <a:pt x="4" y="48"/>
                    <a:pt x="7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4" y="48"/>
                    <a:pt x="16" y="49"/>
                    <a:pt x="16" y="52"/>
                  </a:cubicBezTo>
                  <a:cubicBezTo>
                    <a:pt x="16" y="54"/>
                    <a:pt x="14" y="56"/>
                    <a:pt x="12" y="56"/>
                  </a:cubicBezTo>
                  <a:close/>
                  <a:moveTo>
                    <a:pt x="47" y="48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39" y="48"/>
                    <a:pt x="37" y="46"/>
                    <a:pt x="37" y="44"/>
                  </a:cubicBezTo>
                  <a:cubicBezTo>
                    <a:pt x="37" y="41"/>
                    <a:pt x="39" y="40"/>
                    <a:pt x="41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9" y="40"/>
                    <a:pt x="51" y="41"/>
                    <a:pt x="51" y="44"/>
                  </a:cubicBezTo>
                  <a:cubicBezTo>
                    <a:pt x="51" y="46"/>
                    <a:pt x="49" y="48"/>
                    <a:pt x="47" y="48"/>
                  </a:cubicBezTo>
                  <a:close/>
                  <a:moveTo>
                    <a:pt x="51" y="13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51" y="3"/>
                    <a:pt x="51" y="3"/>
                    <a:pt x="51" y="3"/>
                  </a:cubicBezTo>
                  <a:lnTo>
                    <a:pt x="51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Freeform 64"/>
            <p:cNvSpPr>
              <a:spLocks noEditPoints="1"/>
            </p:cNvSpPr>
            <p:nvPr/>
          </p:nvSpPr>
          <p:spPr bwMode="auto">
            <a:xfrm>
              <a:off x="4562307" y="2437812"/>
              <a:ext cx="260490" cy="255252"/>
            </a:xfrm>
            <a:custGeom>
              <a:avLst/>
              <a:gdLst>
                <a:gd name="T0" fmla="*/ 199 w 199"/>
                <a:gd name="T1" fmla="*/ 70 h 195"/>
                <a:gd name="T2" fmla="*/ 128 w 199"/>
                <a:gd name="T3" fmla="*/ 70 h 195"/>
                <a:gd name="T4" fmla="*/ 101 w 199"/>
                <a:gd name="T5" fmla="*/ 0 h 195"/>
                <a:gd name="T6" fmla="*/ 74 w 199"/>
                <a:gd name="T7" fmla="*/ 70 h 195"/>
                <a:gd name="T8" fmla="*/ 0 w 199"/>
                <a:gd name="T9" fmla="*/ 70 h 195"/>
                <a:gd name="T10" fmla="*/ 61 w 199"/>
                <a:gd name="T11" fmla="*/ 114 h 195"/>
                <a:gd name="T12" fmla="*/ 34 w 199"/>
                <a:gd name="T13" fmla="*/ 195 h 195"/>
                <a:gd name="T14" fmla="*/ 101 w 199"/>
                <a:gd name="T15" fmla="*/ 148 h 195"/>
                <a:gd name="T16" fmla="*/ 169 w 199"/>
                <a:gd name="T17" fmla="*/ 195 h 195"/>
                <a:gd name="T18" fmla="*/ 142 w 199"/>
                <a:gd name="T19" fmla="*/ 114 h 195"/>
                <a:gd name="T20" fmla="*/ 199 w 199"/>
                <a:gd name="T21" fmla="*/ 70 h 195"/>
                <a:gd name="T22" fmla="*/ 148 w 199"/>
                <a:gd name="T23" fmla="*/ 171 h 195"/>
                <a:gd name="T24" fmla="*/ 105 w 199"/>
                <a:gd name="T25" fmla="*/ 141 h 195"/>
                <a:gd name="T26" fmla="*/ 101 w 199"/>
                <a:gd name="T27" fmla="*/ 134 h 195"/>
                <a:gd name="T28" fmla="*/ 95 w 199"/>
                <a:gd name="T29" fmla="*/ 141 h 195"/>
                <a:gd name="T30" fmla="*/ 51 w 199"/>
                <a:gd name="T31" fmla="*/ 171 h 195"/>
                <a:gd name="T32" fmla="*/ 68 w 199"/>
                <a:gd name="T33" fmla="*/ 118 h 195"/>
                <a:gd name="T34" fmla="*/ 71 w 199"/>
                <a:gd name="T35" fmla="*/ 111 h 195"/>
                <a:gd name="T36" fmla="*/ 64 w 199"/>
                <a:gd name="T37" fmla="*/ 107 h 195"/>
                <a:gd name="T38" fmla="*/ 27 w 199"/>
                <a:gd name="T39" fmla="*/ 81 h 195"/>
                <a:gd name="T40" fmla="*/ 81 w 199"/>
                <a:gd name="T41" fmla="*/ 81 h 195"/>
                <a:gd name="T42" fmla="*/ 81 w 199"/>
                <a:gd name="T43" fmla="*/ 74 h 195"/>
                <a:gd name="T44" fmla="*/ 101 w 199"/>
                <a:gd name="T45" fmla="*/ 23 h 195"/>
                <a:gd name="T46" fmla="*/ 118 w 199"/>
                <a:gd name="T47" fmla="*/ 74 h 195"/>
                <a:gd name="T48" fmla="*/ 122 w 199"/>
                <a:gd name="T49" fmla="*/ 81 h 195"/>
                <a:gd name="T50" fmla="*/ 172 w 199"/>
                <a:gd name="T51" fmla="*/ 81 h 195"/>
                <a:gd name="T52" fmla="*/ 135 w 199"/>
                <a:gd name="T53" fmla="*/ 107 h 195"/>
                <a:gd name="T54" fmla="*/ 132 w 199"/>
                <a:gd name="T55" fmla="*/ 111 h 195"/>
                <a:gd name="T56" fmla="*/ 148 w 199"/>
                <a:gd name="T57" fmla="*/ 17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9" h="195">
                  <a:moveTo>
                    <a:pt x="199" y="70"/>
                  </a:moveTo>
                  <a:lnTo>
                    <a:pt x="128" y="70"/>
                  </a:lnTo>
                  <a:lnTo>
                    <a:pt x="101" y="0"/>
                  </a:lnTo>
                  <a:lnTo>
                    <a:pt x="74" y="70"/>
                  </a:lnTo>
                  <a:lnTo>
                    <a:pt x="0" y="70"/>
                  </a:lnTo>
                  <a:lnTo>
                    <a:pt x="61" y="114"/>
                  </a:lnTo>
                  <a:lnTo>
                    <a:pt x="34" y="195"/>
                  </a:lnTo>
                  <a:lnTo>
                    <a:pt x="101" y="148"/>
                  </a:lnTo>
                  <a:lnTo>
                    <a:pt x="169" y="195"/>
                  </a:lnTo>
                  <a:lnTo>
                    <a:pt x="142" y="114"/>
                  </a:lnTo>
                  <a:lnTo>
                    <a:pt x="199" y="70"/>
                  </a:lnTo>
                  <a:close/>
                  <a:moveTo>
                    <a:pt x="148" y="171"/>
                  </a:moveTo>
                  <a:lnTo>
                    <a:pt x="105" y="141"/>
                  </a:lnTo>
                  <a:lnTo>
                    <a:pt x="101" y="134"/>
                  </a:lnTo>
                  <a:lnTo>
                    <a:pt x="95" y="141"/>
                  </a:lnTo>
                  <a:lnTo>
                    <a:pt x="51" y="171"/>
                  </a:lnTo>
                  <a:lnTo>
                    <a:pt x="68" y="118"/>
                  </a:lnTo>
                  <a:lnTo>
                    <a:pt x="71" y="111"/>
                  </a:lnTo>
                  <a:lnTo>
                    <a:pt x="64" y="107"/>
                  </a:lnTo>
                  <a:lnTo>
                    <a:pt x="27" y="81"/>
                  </a:lnTo>
                  <a:lnTo>
                    <a:pt x="81" y="81"/>
                  </a:lnTo>
                  <a:lnTo>
                    <a:pt x="81" y="74"/>
                  </a:lnTo>
                  <a:lnTo>
                    <a:pt x="101" y="23"/>
                  </a:lnTo>
                  <a:lnTo>
                    <a:pt x="118" y="74"/>
                  </a:lnTo>
                  <a:lnTo>
                    <a:pt x="122" y="81"/>
                  </a:lnTo>
                  <a:lnTo>
                    <a:pt x="172" y="81"/>
                  </a:lnTo>
                  <a:lnTo>
                    <a:pt x="135" y="107"/>
                  </a:lnTo>
                  <a:lnTo>
                    <a:pt x="132" y="111"/>
                  </a:lnTo>
                  <a:lnTo>
                    <a:pt x="148" y="1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Freeform 75"/>
            <p:cNvSpPr>
              <a:spLocks noEditPoints="1"/>
            </p:cNvSpPr>
            <p:nvPr/>
          </p:nvSpPr>
          <p:spPr bwMode="auto">
            <a:xfrm>
              <a:off x="7393429" y="2437812"/>
              <a:ext cx="260490" cy="255252"/>
            </a:xfrm>
            <a:custGeom>
              <a:avLst/>
              <a:gdLst>
                <a:gd name="T0" fmla="*/ 32 w 59"/>
                <a:gd name="T1" fmla="*/ 42 h 58"/>
                <a:gd name="T2" fmla="*/ 22 w 59"/>
                <a:gd name="T3" fmla="*/ 42 h 58"/>
                <a:gd name="T4" fmla="*/ 8 w 59"/>
                <a:gd name="T5" fmla="*/ 44 h 58"/>
                <a:gd name="T6" fmla="*/ 22 w 59"/>
                <a:gd name="T7" fmla="*/ 45 h 58"/>
                <a:gd name="T8" fmla="*/ 32 w 59"/>
                <a:gd name="T9" fmla="*/ 45 h 58"/>
                <a:gd name="T10" fmla="*/ 51 w 59"/>
                <a:gd name="T11" fmla="*/ 44 h 58"/>
                <a:gd name="T12" fmla="*/ 27 w 59"/>
                <a:gd name="T13" fmla="*/ 46 h 58"/>
                <a:gd name="T14" fmla="*/ 27 w 59"/>
                <a:gd name="T15" fmla="*/ 41 h 58"/>
                <a:gd name="T16" fmla="*/ 27 w 59"/>
                <a:gd name="T17" fmla="*/ 46 h 58"/>
                <a:gd name="T18" fmla="*/ 27 w 59"/>
                <a:gd name="T19" fmla="*/ 13 h 58"/>
                <a:gd name="T20" fmla="*/ 17 w 59"/>
                <a:gd name="T21" fmla="*/ 13 h 58"/>
                <a:gd name="T22" fmla="*/ 8 w 59"/>
                <a:gd name="T23" fmla="*/ 14 h 58"/>
                <a:gd name="T24" fmla="*/ 17 w 59"/>
                <a:gd name="T25" fmla="*/ 16 h 58"/>
                <a:gd name="T26" fmla="*/ 27 w 59"/>
                <a:gd name="T27" fmla="*/ 16 h 58"/>
                <a:gd name="T28" fmla="*/ 51 w 59"/>
                <a:gd name="T29" fmla="*/ 14 h 58"/>
                <a:gd name="T30" fmla="*/ 22 w 59"/>
                <a:gd name="T31" fmla="*/ 17 h 58"/>
                <a:gd name="T32" fmla="*/ 22 w 59"/>
                <a:gd name="T33" fmla="*/ 12 h 58"/>
                <a:gd name="T34" fmla="*/ 22 w 59"/>
                <a:gd name="T35" fmla="*/ 17 h 58"/>
                <a:gd name="T36" fmla="*/ 45 w 59"/>
                <a:gd name="T37" fmla="*/ 28 h 58"/>
                <a:gd name="T38" fmla="*/ 35 w 59"/>
                <a:gd name="T39" fmla="*/ 28 h 58"/>
                <a:gd name="T40" fmla="*/ 8 w 59"/>
                <a:gd name="T41" fmla="*/ 29 h 58"/>
                <a:gd name="T42" fmla="*/ 35 w 59"/>
                <a:gd name="T43" fmla="*/ 30 h 58"/>
                <a:gd name="T44" fmla="*/ 45 w 59"/>
                <a:gd name="T45" fmla="*/ 30 h 58"/>
                <a:gd name="T46" fmla="*/ 51 w 59"/>
                <a:gd name="T47" fmla="*/ 29 h 58"/>
                <a:gd name="T48" fmla="*/ 40 w 59"/>
                <a:gd name="T49" fmla="*/ 32 h 58"/>
                <a:gd name="T50" fmla="*/ 40 w 59"/>
                <a:gd name="T51" fmla="*/ 26 h 58"/>
                <a:gd name="T52" fmla="*/ 40 w 59"/>
                <a:gd name="T53" fmla="*/ 32 h 58"/>
                <a:gd name="T54" fmla="*/ 6 w 59"/>
                <a:gd name="T55" fmla="*/ 0 h 58"/>
                <a:gd name="T56" fmla="*/ 0 w 59"/>
                <a:gd name="T57" fmla="*/ 53 h 58"/>
                <a:gd name="T58" fmla="*/ 54 w 59"/>
                <a:gd name="T59" fmla="*/ 58 h 58"/>
                <a:gd name="T60" fmla="*/ 59 w 59"/>
                <a:gd name="T61" fmla="*/ 5 h 58"/>
                <a:gd name="T62" fmla="*/ 56 w 59"/>
                <a:gd name="T63" fmla="*/ 53 h 58"/>
                <a:gd name="T64" fmla="*/ 6 w 59"/>
                <a:gd name="T65" fmla="*/ 56 h 58"/>
                <a:gd name="T66" fmla="*/ 3 w 59"/>
                <a:gd name="T67" fmla="*/ 5 h 58"/>
                <a:gd name="T68" fmla="*/ 54 w 59"/>
                <a:gd name="T69" fmla="*/ 2 h 58"/>
                <a:gd name="T70" fmla="*/ 56 w 59"/>
                <a:gd name="T71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9" h="58">
                  <a:moveTo>
                    <a:pt x="50" y="42"/>
                  </a:moveTo>
                  <a:cubicBezTo>
                    <a:pt x="32" y="42"/>
                    <a:pt x="32" y="42"/>
                    <a:pt x="32" y="42"/>
                  </a:cubicBezTo>
                  <a:cubicBezTo>
                    <a:pt x="32" y="40"/>
                    <a:pt x="29" y="38"/>
                    <a:pt x="27" y="38"/>
                  </a:cubicBezTo>
                  <a:cubicBezTo>
                    <a:pt x="25" y="38"/>
                    <a:pt x="22" y="40"/>
                    <a:pt x="22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8" y="43"/>
                    <a:pt x="8" y="44"/>
                  </a:cubicBezTo>
                  <a:cubicBezTo>
                    <a:pt x="8" y="44"/>
                    <a:pt x="9" y="45"/>
                    <a:pt x="10" y="45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7"/>
                    <a:pt x="25" y="49"/>
                    <a:pt x="27" y="49"/>
                  </a:cubicBezTo>
                  <a:cubicBezTo>
                    <a:pt x="29" y="49"/>
                    <a:pt x="32" y="47"/>
                    <a:pt x="32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1" y="44"/>
                    <a:pt x="51" y="44"/>
                  </a:cubicBezTo>
                  <a:cubicBezTo>
                    <a:pt x="51" y="43"/>
                    <a:pt x="50" y="42"/>
                    <a:pt x="50" y="42"/>
                  </a:cubicBezTo>
                  <a:close/>
                  <a:moveTo>
                    <a:pt x="27" y="46"/>
                  </a:moveTo>
                  <a:cubicBezTo>
                    <a:pt x="26" y="46"/>
                    <a:pt x="24" y="45"/>
                    <a:pt x="24" y="44"/>
                  </a:cubicBezTo>
                  <a:cubicBezTo>
                    <a:pt x="24" y="42"/>
                    <a:pt x="26" y="41"/>
                    <a:pt x="27" y="41"/>
                  </a:cubicBezTo>
                  <a:cubicBezTo>
                    <a:pt x="28" y="41"/>
                    <a:pt x="30" y="42"/>
                    <a:pt x="30" y="44"/>
                  </a:cubicBezTo>
                  <a:cubicBezTo>
                    <a:pt x="30" y="45"/>
                    <a:pt x="28" y="46"/>
                    <a:pt x="27" y="46"/>
                  </a:cubicBezTo>
                  <a:close/>
                  <a:moveTo>
                    <a:pt x="50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6" y="11"/>
                    <a:pt x="24" y="9"/>
                    <a:pt x="22" y="9"/>
                  </a:cubicBezTo>
                  <a:cubicBezTo>
                    <a:pt x="19" y="9"/>
                    <a:pt x="17" y="11"/>
                    <a:pt x="17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3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8"/>
                    <a:pt x="19" y="20"/>
                    <a:pt x="22" y="20"/>
                  </a:cubicBezTo>
                  <a:cubicBezTo>
                    <a:pt x="24" y="20"/>
                    <a:pt x="26" y="18"/>
                    <a:pt x="27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0" y="16"/>
                    <a:pt x="51" y="15"/>
                    <a:pt x="51" y="14"/>
                  </a:cubicBezTo>
                  <a:cubicBezTo>
                    <a:pt x="51" y="14"/>
                    <a:pt x="50" y="13"/>
                    <a:pt x="50" y="13"/>
                  </a:cubicBezTo>
                  <a:close/>
                  <a:moveTo>
                    <a:pt x="22" y="17"/>
                  </a:moveTo>
                  <a:cubicBezTo>
                    <a:pt x="20" y="17"/>
                    <a:pt x="19" y="16"/>
                    <a:pt x="19" y="14"/>
                  </a:cubicBezTo>
                  <a:cubicBezTo>
                    <a:pt x="19" y="13"/>
                    <a:pt x="20" y="12"/>
                    <a:pt x="22" y="12"/>
                  </a:cubicBezTo>
                  <a:cubicBezTo>
                    <a:pt x="23" y="12"/>
                    <a:pt x="24" y="13"/>
                    <a:pt x="24" y="14"/>
                  </a:cubicBezTo>
                  <a:cubicBezTo>
                    <a:pt x="24" y="16"/>
                    <a:pt x="23" y="17"/>
                    <a:pt x="22" y="17"/>
                  </a:cubicBezTo>
                  <a:close/>
                  <a:moveTo>
                    <a:pt x="50" y="28"/>
                  </a:moveTo>
                  <a:cubicBezTo>
                    <a:pt x="45" y="28"/>
                    <a:pt x="45" y="28"/>
                    <a:pt x="45" y="28"/>
                  </a:cubicBezTo>
                  <a:cubicBezTo>
                    <a:pt x="45" y="25"/>
                    <a:pt x="43" y="24"/>
                    <a:pt x="40" y="24"/>
                  </a:cubicBezTo>
                  <a:cubicBezTo>
                    <a:pt x="38" y="24"/>
                    <a:pt x="36" y="25"/>
                    <a:pt x="35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9" y="28"/>
                    <a:pt x="8" y="28"/>
                    <a:pt x="8" y="29"/>
                  </a:cubicBezTo>
                  <a:cubicBezTo>
                    <a:pt x="8" y="30"/>
                    <a:pt x="9" y="30"/>
                    <a:pt x="10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3"/>
                    <a:pt x="38" y="34"/>
                    <a:pt x="40" y="34"/>
                  </a:cubicBezTo>
                  <a:cubicBezTo>
                    <a:pt x="43" y="34"/>
                    <a:pt x="45" y="33"/>
                    <a:pt x="45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1" y="30"/>
                    <a:pt x="51" y="29"/>
                  </a:cubicBezTo>
                  <a:cubicBezTo>
                    <a:pt x="51" y="28"/>
                    <a:pt x="50" y="28"/>
                    <a:pt x="50" y="28"/>
                  </a:cubicBezTo>
                  <a:close/>
                  <a:moveTo>
                    <a:pt x="40" y="32"/>
                  </a:moveTo>
                  <a:cubicBezTo>
                    <a:pt x="39" y="32"/>
                    <a:pt x="38" y="30"/>
                    <a:pt x="38" y="29"/>
                  </a:cubicBezTo>
                  <a:cubicBezTo>
                    <a:pt x="38" y="28"/>
                    <a:pt x="39" y="26"/>
                    <a:pt x="40" y="26"/>
                  </a:cubicBezTo>
                  <a:cubicBezTo>
                    <a:pt x="42" y="26"/>
                    <a:pt x="43" y="28"/>
                    <a:pt x="43" y="29"/>
                  </a:cubicBezTo>
                  <a:cubicBezTo>
                    <a:pt x="43" y="30"/>
                    <a:pt x="42" y="32"/>
                    <a:pt x="40" y="32"/>
                  </a:cubicBezTo>
                  <a:close/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6"/>
                    <a:pt x="3" y="58"/>
                    <a:pt x="6" y="58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7" y="58"/>
                    <a:pt x="59" y="56"/>
                    <a:pt x="59" y="53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4" y="0"/>
                  </a:cubicBezTo>
                  <a:close/>
                  <a:moveTo>
                    <a:pt x="56" y="53"/>
                  </a:moveTo>
                  <a:cubicBezTo>
                    <a:pt x="56" y="54"/>
                    <a:pt x="55" y="56"/>
                    <a:pt x="5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4"/>
                    <a:pt x="3" y="5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4" y="2"/>
                    <a:pt x="6" y="2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5" y="2"/>
                    <a:pt x="56" y="4"/>
                    <a:pt x="56" y="5"/>
                  </a:cubicBezTo>
                  <a:lnTo>
                    <a:pt x="56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  <p:sp>
          <p:nvSpPr>
            <p:cNvPr id="13" name="Freeform 76"/>
            <p:cNvSpPr>
              <a:spLocks noEditPoints="1"/>
            </p:cNvSpPr>
            <p:nvPr/>
          </p:nvSpPr>
          <p:spPr bwMode="auto">
            <a:xfrm>
              <a:off x="7393429" y="5245728"/>
              <a:ext cx="260490" cy="255252"/>
            </a:xfrm>
            <a:custGeom>
              <a:avLst/>
              <a:gdLst>
                <a:gd name="T0" fmla="*/ 54 w 59"/>
                <a:gd name="T1" fmla="*/ 22 h 58"/>
                <a:gd name="T2" fmla="*/ 53 w 59"/>
                <a:gd name="T3" fmla="*/ 14 h 58"/>
                <a:gd name="T4" fmla="*/ 48 w 59"/>
                <a:gd name="T5" fmla="*/ 5 h 58"/>
                <a:gd name="T6" fmla="*/ 45 w 59"/>
                <a:gd name="T7" fmla="*/ 5 h 58"/>
                <a:gd name="T8" fmla="*/ 36 w 59"/>
                <a:gd name="T9" fmla="*/ 4 h 58"/>
                <a:gd name="T10" fmla="*/ 34 w 59"/>
                <a:gd name="T11" fmla="*/ 0 h 58"/>
                <a:gd name="T12" fmla="*/ 24 w 59"/>
                <a:gd name="T13" fmla="*/ 2 h 58"/>
                <a:gd name="T14" fmla="*/ 17 w 59"/>
                <a:gd name="T15" fmla="*/ 7 h 58"/>
                <a:gd name="T16" fmla="*/ 13 w 59"/>
                <a:gd name="T17" fmla="*/ 5 h 58"/>
                <a:gd name="T18" fmla="*/ 6 w 59"/>
                <a:gd name="T19" fmla="*/ 11 h 58"/>
                <a:gd name="T20" fmla="*/ 8 w 59"/>
                <a:gd name="T21" fmla="*/ 16 h 58"/>
                <a:gd name="T22" fmla="*/ 2 w 59"/>
                <a:gd name="T23" fmla="*/ 23 h 58"/>
                <a:gd name="T24" fmla="*/ 0 w 59"/>
                <a:gd name="T25" fmla="*/ 33 h 58"/>
                <a:gd name="T26" fmla="*/ 5 w 59"/>
                <a:gd name="T27" fmla="*/ 36 h 58"/>
                <a:gd name="T28" fmla="*/ 6 w 59"/>
                <a:gd name="T29" fmla="*/ 44 h 58"/>
                <a:gd name="T30" fmla="*/ 12 w 59"/>
                <a:gd name="T31" fmla="*/ 53 h 58"/>
                <a:gd name="T32" fmla="*/ 14 w 59"/>
                <a:gd name="T33" fmla="*/ 53 h 58"/>
                <a:gd name="T34" fmla="*/ 23 w 59"/>
                <a:gd name="T35" fmla="*/ 54 h 58"/>
                <a:gd name="T36" fmla="*/ 26 w 59"/>
                <a:gd name="T37" fmla="*/ 58 h 58"/>
                <a:gd name="T38" fmla="*/ 36 w 59"/>
                <a:gd name="T39" fmla="*/ 56 h 58"/>
                <a:gd name="T40" fmla="*/ 42 w 59"/>
                <a:gd name="T41" fmla="*/ 51 h 58"/>
                <a:gd name="T42" fmla="*/ 46 w 59"/>
                <a:gd name="T43" fmla="*/ 53 h 58"/>
                <a:gd name="T44" fmla="*/ 53 w 59"/>
                <a:gd name="T45" fmla="*/ 47 h 58"/>
                <a:gd name="T46" fmla="*/ 52 w 59"/>
                <a:gd name="T47" fmla="*/ 42 h 58"/>
                <a:gd name="T48" fmla="*/ 57 w 59"/>
                <a:gd name="T49" fmla="*/ 35 h 58"/>
                <a:gd name="T50" fmla="*/ 59 w 59"/>
                <a:gd name="T51" fmla="*/ 25 h 58"/>
                <a:gd name="T52" fmla="*/ 56 w 59"/>
                <a:gd name="T53" fmla="*/ 32 h 58"/>
                <a:gd name="T54" fmla="*/ 54 w 59"/>
                <a:gd name="T55" fmla="*/ 33 h 58"/>
                <a:gd name="T56" fmla="*/ 49 w 59"/>
                <a:gd name="T57" fmla="*/ 40 h 58"/>
                <a:gd name="T58" fmla="*/ 51 w 59"/>
                <a:gd name="T59" fmla="*/ 46 h 58"/>
                <a:gd name="T60" fmla="*/ 46 w 59"/>
                <a:gd name="T61" fmla="*/ 50 h 58"/>
                <a:gd name="T62" fmla="*/ 42 w 59"/>
                <a:gd name="T63" fmla="*/ 48 h 58"/>
                <a:gd name="T64" fmla="*/ 36 w 59"/>
                <a:gd name="T65" fmla="*/ 51 h 58"/>
                <a:gd name="T66" fmla="*/ 33 w 59"/>
                <a:gd name="T67" fmla="*/ 56 h 58"/>
                <a:gd name="T68" fmla="*/ 26 w 59"/>
                <a:gd name="T69" fmla="*/ 56 h 58"/>
                <a:gd name="T70" fmla="*/ 24 w 59"/>
                <a:gd name="T71" fmla="*/ 51 h 58"/>
                <a:gd name="T72" fmla="*/ 17 w 59"/>
                <a:gd name="T73" fmla="*/ 48 h 58"/>
                <a:gd name="T74" fmla="*/ 13 w 59"/>
                <a:gd name="T75" fmla="*/ 50 h 58"/>
                <a:gd name="T76" fmla="*/ 8 w 59"/>
                <a:gd name="T77" fmla="*/ 46 h 58"/>
                <a:gd name="T78" fmla="*/ 10 w 59"/>
                <a:gd name="T79" fmla="*/ 40 h 58"/>
                <a:gd name="T80" fmla="*/ 6 w 59"/>
                <a:gd name="T81" fmla="*/ 33 h 58"/>
                <a:gd name="T82" fmla="*/ 3 w 59"/>
                <a:gd name="T83" fmla="*/ 32 h 58"/>
                <a:gd name="T84" fmla="*/ 6 w 59"/>
                <a:gd name="T85" fmla="*/ 25 h 58"/>
                <a:gd name="T86" fmla="*/ 10 w 59"/>
                <a:gd name="T87" fmla="*/ 18 h 58"/>
                <a:gd name="T88" fmla="*/ 8 w 59"/>
                <a:gd name="T89" fmla="*/ 12 h 58"/>
                <a:gd name="T90" fmla="*/ 13 w 59"/>
                <a:gd name="T91" fmla="*/ 8 h 58"/>
                <a:gd name="T92" fmla="*/ 17 w 59"/>
                <a:gd name="T93" fmla="*/ 10 h 58"/>
                <a:gd name="T94" fmla="*/ 24 w 59"/>
                <a:gd name="T95" fmla="*/ 7 h 58"/>
                <a:gd name="T96" fmla="*/ 26 w 59"/>
                <a:gd name="T97" fmla="*/ 2 h 58"/>
                <a:gd name="T98" fmla="*/ 33 w 59"/>
                <a:gd name="T99" fmla="*/ 2 h 58"/>
                <a:gd name="T100" fmla="*/ 36 w 59"/>
                <a:gd name="T101" fmla="*/ 7 h 58"/>
                <a:gd name="T102" fmla="*/ 42 w 59"/>
                <a:gd name="T103" fmla="*/ 10 h 58"/>
                <a:gd name="T104" fmla="*/ 46 w 59"/>
                <a:gd name="T105" fmla="*/ 8 h 58"/>
                <a:gd name="T106" fmla="*/ 51 w 59"/>
                <a:gd name="T107" fmla="*/ 13 h 58"/>
                <a:gd name="T108" fmla="*/ 49 w 59"/>
                <a:gd name="T109" fmla="*/ 18 h 58"/>
                <a:gd name="T110" fmla="*/ 54 w 59"/>
                <a:gd name="T111" fmla="*/ 25 h 58"/>
                <a:gd name="T112" fmla="*/ 56 w 59"/>
                <a:gd name="T113" fmla="*/ 32 h 58"/>
                <a:gd name="T114" fmla="*/ 16 w 59"/>
                <a:gd name="T115" fmla="*/ 29 h 58"/>
                <a:gd name="T116" fmla="*/ 43 w 59"/>
                <a:gd name="T117" fmla="*/ 29 h 58"/>
                <a:gd name="T118" fmla="*/ 30 w 59"/>
                <a:gd name="T119" fmla="*/ 40 h 58"/>
                <a:gd name="T120" fmla="*/ 30 w 59"/>
                <a:gd name="T121" fmla="*/ 18 h 58"/>
                <a:gd name="T122" fmla="*/ 30 w 59"/>
                <a:gd name="T123" fmla="*/ 4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" h="58">
                  <a:moveTo>
                    <a:pt x="57" y="23"/>
                  </a:moveTo>
                  <a:cubicBezTo>
                    <a:pt x="54" y="22"/>
                    <a:pt x="54" y="22"/>
                    <a:pt x="54" y="22"/>
                  </a:cubicBezTo>
                  <a:cubicBezTo>
                    <a:pt x="54" y="20"/>
                    <a:pt x="53" y="18"/>
                    <a:pt x="52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3"/>
                    <a:pt x="54" y="12"/>
                    <a:pt x="53" y="11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5"/>
                    <a:pt x="47" y="5"/>
                    <a:pt x="46" y="5"/>
                  </a:cubicBezTo>
                  <a:cubicBezTo>
                    <a:pt x="46" y="5"/>
                    <a:pt x="45" y="5"/>
                    <a:pt x="45" y="5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0" y="6"/>
                    <a:pt x="38" y="5"/>
                    <a:pt x="36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5" y="1"/>
                    <a:pt x="35" y="0"/>
                    <a:pt x="3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1" y="5"/>
                    <a:pt x="19" y="6"/>
                    <a:pt x="17" y="7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2"/>
                    <a:pt x="6" y="13"/>
                    <a:pt x="6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8"/>
                    <a:pt x="6" y="20"/>
                    <a:pt x="5" y="2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3"/>
                    <a:pt x="0" y="24"/>
                    <a:pt x="0" y="2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1" y="35"/>
                    <a:pt x="2" y="35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8"/>
                    <a:pt x="7" y="40"/>
                    <a:pt x="8" y="42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5" y="46"/>
                    <a:pt x="6" y="4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3"/>
                    <a:pt x="13" y="53"/>
                  </a:cubicBezTo>
                  <a:cubicBezTo>
                    <a:pt x="13" y="53"/>
                    <a:pt x="14" y="53"/>
                    <a:pt x="14" y="53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19" y="52"/>
                    <a:pt x="21" y="53"/>
                    <a:pt x="23" y="5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7"/>
                    <a:pt x="25" y="58"/>
                    <a:pt x="26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7"/>
                    <a:pt x="36" y="56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8" y="53"/>
                    <a:pt x="40" y="52"/>
                    <a:pt x="42" y="51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6" y="53"/>
                    <a:pt x="46" y="53"/>
                  </a:cubicBezTo>
                  <a:cubicBezTo>
                    <a:pt x="47" y="53"/>
                    <a:pt x="47" y="53"/>
                    <a:pt x="48" y="53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4" y="46"/>
                    <a:pt x="54" y="45"/>
                    <a:pt x="53" y="44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3" y="40"/>
                    <a:pt x="54" y="38"/>
                    <a:pt x="54" y="36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35"/>
                    <a:pt x="59" y="34"/>
                    <a:pt x="59" y="33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4"/>
                    <a:pt x="58" y="23"/>
                    <a:pt x="57" y="23"/>
                  </a:cubicBezTo>
                  <a:close/>
                  <a:moveTo>
                    <a:pt x="56" y="32"/>
                  </a:moveTo>
                  <a:cubicBezTo>
                    <a:pt x="56" y="32"/>
                    <a:pt x="56" y="32"/>
                    <a:pt x="56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3" y="33"/>
                    <a:pt x="52" y="34"/>
                    <a:pt x="52" y="35"/>
                  </a:cubicBezTo>
                  <a:cubicBezTo>
                    <a:pt x="51" y="37"/>
                    <a:pt x="50" y="39"/>
                    <a:pt x="49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3" y="48"/>
                    <a:pt x="43" y="48"/>
                    <a:pt x="42" y="48"/>
                  </a:cubicBezTo>
                  <a:cubicBezTo>
                    <a:pt x="42" y="48"/>
                    <a:pt x="41" y="48"/>
                    <a:pt x="41" y="49"/>
                  </a:cubicBezTo>
                  <a:cubicBezTo>
                    <a:pt x="39" y="50"/>
                    <a:pt x="37" y="50"/>
                    <a:pt x="36" y="51"/>
                  </a:cubicBezTo>
                  <a:cubicBezTo>
                    <a:pt x="35" y="51"/>
                    <a:pt x="34" y="52"/>
                    <a:pt x="34" y="53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5" y="52"/>
                    <a:pt x="25" y="51"/>
                    <a:pt x="24" y="51"/>
                  </a:cubicBezTo>
                  <a:cubicBezTo>
                    <a:pt x="22" y="50"/>
                    <a:pt x="20" y="50"/>
                    <a:pt x="18" y="49"/>
                  </a:cubicBezTo>
                  <a:cubicBezTo>
                    <a:pt x="18" y="48"/>
                    <a:pt x="17" y="48"/>
                    <a:pt x="17" y="48"/>
                  </a:cubicBezTo>
                  <a:cubicBezTo>
                    <a:pt x="16" y="48"/>
                    <a:pt x="16" y="48"/>
                    <a:pt x="16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2"/>
                    <a:pt x="10" y="41"/>
                    <a:pt x="10" y="40"/>
                  </a:cubicBezTo>
                  <a:cubicBezTo>
                    <a:pt x="9" y="39"/>
                    <a:pt x="8" y="37"/>
                    <a:pt x="8" y="35"/>
                  </a:cubicBezTo>
                  <a:cubicBezTo>
                    <a:pt x="7" y="34"/>
                    <a:pt x="7" y="33"/>
                    <a:pt x="6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7" y="24"/>
                    <a:pt x="8" y="23"/>
                  </a:cubicBezTo>
                  <a:cubicBezTo>
                    <a:pt x="8" y="21"/>
                    <a:pt x="9" y="19"/>
                    <a:pt x="10" y="18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7" y="10"/>
                    <a:pt x="18" y="10"/>
                    <a:pt x="18" y="9"/>
                  </a:cubicBezTo>
                  <a:cubicBezTo>
                    <a:pt x="20" y="8"/>
                    <a:pt x="22" y="8"/>
                    <a:pt x="24" y="7"/>
                  </a:cubicBezTo>
                  <a:cubicBezTo>
                    <a:pt x="25" y="7"/>
                    <a:pt x="25" y="6"/>
                    <a:pt x="26" y="5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6"/>
                    <a:pt x="35" y="7"/>
                    <a:pt x="36" y="7"/>
                  </a:cubicBezTo>
                  <a:cubicBezTo>
                    <a:pt x="37" y="8"/>
                    <a:pt x="39" y="8"/>
                    <a:pt x="41" y="9"/>
                  </a:cubicBezTo>
                  <a:cubicBezTo>
                    <a:pt x="41" y="10"/>
                    <a:pt x="42" y="10"/>
                    <a:pt x="42" y="10"/>
                  </a:cubicBezTo>
                  <a:cubicBezTo>
                    <a:pt x="43" y="10"/>
                    <a:pt x="43" y="10"/>
                    <a:pt x="44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3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6"/>
                    <a:pt x="49" y="17"/>
                    <a:pt x="49" y="18"/>
                  </a:cubicBezTo>
                  <a:cubicBezTo>
                    <a:pt x="50" y="19"/>
                    <a:pt x="51" y="21"/>
                    <a:pt x="52" y="23"/>
                  </a:cubicBezTo>
                  <a:cubicBezTo>
                    <a:pt x="52" y="24"/>
                    <a:pt x="53" y="25"/>
                    <a:pt x="54" y="25"/>
                  </a:cubicBezTo>
                  <a:cubicBezTo>
                    <a:pt x="56" y="26"/>
                    <a:pt x="56" y="26"/>
                    <a:pt x="56" y="26"/>
                  </a:cubicBezTo>
                  <a:lnTo>
                    <a:pt x="56" y="32"/>
                  </a:lnTo>
                  <a:close/>
                  <a:moveTo>
                    <a:pt x="30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36"/>
                    <a:pt x="22" y="42"/>
                    <a:pt x="30" y="42"/>
                  </a:cubicBezTo>
                  <a:cubicBezTo>
                    <a:pt x="37" y="42"/>
                    <a:pt x="43" y="36"/>
                    <a:pt x="43" y="29"/>
                  </a:cubicBezTo>
                  <a:cubicBezTo>
                    <a:pt x="43" y="22"/>
                    <a:pt x="37" y="16"/>
                    <a:pt x="30" y="16"/>
                  </a:cubicBezTo>
                  <a:close/>
                  <a:moveTo>
                    <a:pt x="30" y="40"/>
                  </a:moveTo>
                  <a:cubicBezTo>
                    <a:pt x="24" y="40"/>
                    <a:pt x="19" y="35"/>
                    <a:pt x="19" y="29"/>
                  </a:cubicBezTo>
                  <a:cubicBezTo>
                    <a:pt x="19" y="23"/>
                    <a:pt x="24" y="18"/>
                    <a:pt x="30" y="18"/>
                  </a:cubicBezTo>
                  <a:cubicBezTo>
                    <a:pt x="36" y="18"/>
                    <a:pt x="40" y="23"/>
                    <a:pt x="40" y="29"/>
                  </a:cubicBezTo>
                  <a:cubicBezTo>
                    <a:pt x="40" y="35"/>
                    <a:pt x="36" y="40"/>
                    <a:pt x="30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th-TH" sz="18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Cordia New" panose="020B0304020202020204" pitchFamily="34" charset="-34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55005" y="1814870"/>
            <a:ext cx="2301324" cy="1645345"/>
            <a:chOff x="8012572" y="2381022"/>
            <a:chExt cx="2301324" cy="1645345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1245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詹姆斯因禁赛缺席比赛，比赛前48小时，票价最低为463美元，但是到比赛前不足5小时，詹姆斯确定缺席后，最低票价降到了175美元，带来的损失</a:t>
              </a: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不计其数。 这就是超级球星的</a:t>
              </a: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影响力。</a:t>
              </a:r>
              <a:endParaRPr lang="zh-CN" altLang="en-US" sz="1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球队带来</a:t>
              </a:r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效益</a:t>
              </a:r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855640" y="4277422"/>
            <a:ext cx="2301324" cy="1876485"/>
            <a:chOff x="8012572" y="2381022"/>
            <a:chExt cx="2301324" cy="1876485"/>
          </a:xfrm>
        </p:grpSpPr>
        <p:sp>
          <p:nvSpPr>
            <p:cNvPr id="46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1984年Nike遭到了亏损，在品牌面临如此危难的情况下，众高层果断签约巨星Michael Jordan，并随后创造了传奇之作Air Jordan 1，他们的结合不仅扭转了Nike的颓势成功抢占了市场，更让Nike在世界上扬眉吐气。</a:t>
              </a: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7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赞助商</a:t>
              </a:r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带来效益</a:t>
              </a:r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295553" y="1949490"/>
            <a:ext cx="2387600" cy="1645285"/>
            <a:chOff x="8004952" y="2381022"/>
            <a:chExt cx="2387600" cy="1645285"/>
          </a:xfrm>
        </p:grpSpPr>
        <p:sp>
          <p:nvSpPr>
            <p:cNvPr id="49" name="TextBox 20"/>
            <p:cNvSpPr>
              <a:spLocks noChangeArrowheads="1"/>
            </p:cNvSpPr>
            <p:nvPr/>
          </p:nvSpPr>
          <p:spPr bwMode="auto">
            <a:xfrm>
              <a:off x="8004952" y="2781072"/>
              <a:ext cx="2387600" cy="1245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“黑曼巴”是非洲草原上毒性最烈的一种蛇，科比的精神被称为“曼巴精神”。“永不言弃”是科比自己给予这种精神的定义。</a:t>
              </a:r>
              <a:r>
                <a:rPr lang="en-US" altLang="zh-CN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”</a:t>
              </a: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凌晨四点的洛杉矶</a:t>
              </a:r>
              <a:r>
                <a:rPr lang="en-US" altLang="zh-CN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”</a:t>
              </a: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，更是鼓舞了许多处于困境中</a:t>
              </a: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的人。</a:t>
              </a:r>
              <a:endParaRPr lang="zh-CN" altLang="en-US" sz="1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0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文化</a:t>
              </a:r>
              <a:r>
                <a: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产生影响</a:t>
              </a:r>
              <a:endParaRPr lang="zh-CN" altLang="en-US" sz="2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64768" y="4280597"/>
            <a:ext cx="2301324" cy="1876485"/>
            <a:chOff x="8012572" y="2381022"/>
            <a:chExt cx="2301324" cy="1876485"/>
          </a:xfrm>
        </p:grpSpPr>
        <p:sp>
          <p:nvSpPr>
            <p:cNvPr id="52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黑人在美国受歧视的确是一个很普遍的现象，能在NBA打出名堂的球员都算是靠体育改变了自己的命运，</a:t>
              </a: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像大家了解的詹姆斯、奥尼尔、艾弗森等球员，</a:t>
              </a: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他们为自己赢得了荣誉，也为其他黑人运动员赢得了</a:t>
              </a:r>
              <a:r>
                <a:rPr lang="zh-CN" altLang="en-US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尊严。</a:t>
              </a:r>
              <a:endParaRPr lang="zh-CN" altLang="en-US" sz="10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3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社会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产生影响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2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场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内与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场外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86790" y="986790"/>
            <a:ext cx="632142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球星不只是给人带来</a:t>
            </a:r>
            <a:r>
              <a:rPr lang="zh-CN" altLang="en-US" sz="1600" dirty="0" smtClean="0"/>
              <a:t>赛场上观感的美，还能产生许多</a:t>
            </a:r>
            <a:r>
              <a:rPr lang="zh-CN" altLang="en-US" sz="1600" dirty="0" smtClean="0"/>
              <a:t>影响</a:t>
            </a:r>
            <a:endParaRPr lang="zh-CN" altLang="en-US"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95261" y="1980098"/>
            <a:ext cx="2022667" cy="3896738"/>
            <a:chOff x="5084746" y="1980098"/>
            <a:chExt cx="2022667" cy="3896738"/>
          </a:xfrm>
        </p:grpSpPr>
        <p:sp>
          <p:nvSpPr>
            <p:cNvPr id="15" name="Freeform 15"/>
            <p:cNvSpPr/>
            <p:nvPr/>
          </p:nvSpPr>
          <p:spPr bwMode="auto">
            <a:xfrm>
              <a:off x="5445521" y="4484852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448 w 537"/>
                <a:gd name="T3" fmla="*/ 17 h 233"/>
                <a:gd name="T4" fmla="*/ 473 w 537"/>
                <a:gd name="T5" fmla="*/ 113 h 233"/>
                <a:gd name="T6" fmla="*/ 89 w 537"/>
                <a:gd name="T7" fmla="*/ 216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448" y="17"/>
                    <a:pt x="448" y="17"/>
                    <a:pt x="448" y="17"/>
                  </a:cubicBezTo>
                  <a:cubicBezTo>
                    <a:pt x="511" y="0"/>
                    <a:pt x="537" y="96"/>
                    <a:pt x="473" y="113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25" y="233"/>
                    <a:pt x="0" y="137"/>
                    <a:pt x="63" y="1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5445521" y="4792704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5445521" y="4182113"/>
              <a:ext cx="1303004" cy="564567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5455749" y="3824145"/>
              <a:ext cx="909239" cy="496042"/>
            </a:xfrm>
            <a:custGeom>
              <a:avLst/>
              <a:gdLst>
                <a:gd name="T0" fmla="*/ 166 w 375"/>
                <a:gd name="T1" fmla="*/ 36 h 205"/>
                <a:gd name="T2" fmla="*/ 375 w 375"/>
                <a:gd name="T3" fmla="*/ 160 h 205"/>
                <a:gd name="T4" fmla="*/ 202 w 375"/>
                <a:gd name="T5" fmla="*/ 205 h 205"/>
                <a:gd name="T6" fmla="*/ 0 w 375"/>
                <a:gd name="T7" fmla="*/ 81 h 205"/>
                <a:gd name="T8" fmla="*/ 166 w 375"/>
                <a:gd name="T9" fmla="*/ 3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05">
                  <a:moveTo>
                    <a:pt x="166" y="36"/>
                  </a:moveTo>
                  <a:cubicBezTo>
                    <a:pt x="287" y="0"/>
                    <a:pt x="334" y="75"/>
                    <a:pt x="375" y="160"/>
                  </a:cubicBezTo>
                  <a:cubicBezTo>
                    <a:pt x="318" y="175"/>
                    <a:pt x="260" y="190"/>
                    <a:pt x="202" y="205"/>
                  </a:cubicBezTo>
                  <a:cubicBezTo>
                    <a:pt x="156" y="56"/>
                    <a:pt x="61" y="73"/>
                    <a:pt x="0" y="81"/>
                  </a:cubicBezTo>
                  <a:cubicBezTo>
                    <a:pt x="56" y="66"/>
                    <a:pt x="111" y="51"/>
                    <a:pt x="166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8371" y="5136354"/>
              <a:ext cx="831509" cy="740482"/>
              <a:chOff x="5708371" y="5136354"/>
              <a:chExt cx="831509" cy="740482"/>
            </a:xfrm>
            <a:solidFill>
              <a:schemeClr val="accent2"/>
            </a:solidFill>
          </p:grpSpPr>
          <p:sp>
            <p:nvSpPr>
              <p:cNvPr id="19" name="Freeform 19"/>
              <p:cNvSpPr/>
              <p:nvPr/>
            </p:nvSpPr>
            <p:spPr bwMode="auto">
              <a:xfrm>
                <a:off x="5708371" y="5136354"/>
                <a:ext cx="831509" cy="563544"/>
              </a:xfrm>
              <a:custGeom>
                <a:avLst/>
                <a:gdLst>
                  <a:gd name="T0" fmla="*/ 813 w 813"/>
                  <a:gd name="T1" fmla="*/ 0 h 551"/>
                  <a:gd name="T2" fmla="*/ 524 w 813"/>
                  <a:gd name="T3" fmla="*/ 551 h 551"/>
                  <a:gd name="T4" fmla="*/ 256 w 813"/>
                  <a:gd name="T5" fmla="*/ 551 h 551"/>
                  <a:gd name="T6" fmla="*/ 0 w 813"/>
                  <a:gd name="T7" fmla="*/ 215 h 551"/>
                  <a:gd name="T8" fmla="*/ 0 w 813"/>
                  <a:gd name="T9" fmla="*/ 215 h 551"/>
                  <a:gd name="T10" fmla="*/ 813 w 813"/>
                  <a:gd name="T11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3" h="551">
                    <a:moveTo>
                      <a:pt x="813" y="0"/>
                    </a:moveTo>
                    <a:lnTo>
                      <a:pt x="524" y="551"/>
                    </a:lnTo>
                    <a:lnTo>
                      <a:pt x="256" y="551"/>
                    </a:lnTo>
                    <a:lnTo>
                      <a:pt x="0" y="215"/>
                    </a:lnTo>
                    <a:lnTo>
                      <a:pt x="0" y="215"/>
                    </a:lnTo>
                    <a:lnTo>
                      <a:pt x="8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708371" y="5136354"/>
                <a:ext cx="831509" cy="740482"/>
                <a:chOff x="5708371" y="5136354"/>
                <a:chExt cx="831509" cy="740482"/>
              </a:xfrm>
              <a:grpFill/>
            </p:grpSpPr>
            <p:sp>
              <p:nvSpPr>
                <p:cNvPr id="20" name="Freeform 20"/>
                <p:cNvSpPr/>
                <p:nvPr/>
              </p:nvSpPr>
              <p:spPr bwMode="auto">
                <a:xfrm>
                  <a:off x="5708371" y="5136354"/>
                  <a:ext cx="831509" cy="563544"/>
                </a:xfrm>
                <a:custGeom>
                  <a:avLst/>
                  <a:gdLst>
                    <a:gd name="T0" fmla="*/ 813 w 813"/>
                    <a:gd name="T1" fmla="*/ 0 h 551"/>
                    <a:gd name="T2" fmla="*/ 524 w 813"/>
                    <a:gd name="T3" fmla="*/ 551 h 551"/>
                    <a:gd name="T4" fmla="*/ 256 w 813"/>
                    <a:gd name="T5" fmla="*/ 551 h 551"/>
                    <a:gd name="T6" fmla="*/ 0 w 813"/>
                    <a:gd name="T7" fmla="*/ 215 h 551"/>
                    <a:gd name="T8" fmla="*/ 0 w 813"/>
                    <a:gd name="T9" fmla="*/ 215 h 551"/>
                    <a:gd name="T10" fmla="*/ 813 w 813"/>
                    <a:gd name="T11" fmla="*/ 0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3" h="551">
                      <a:moveTo>
                        <a:pt x="813" y="0"/>
                      </a:moveTo>
                      <a:lnTo>
                        <a:pt x="524" y="551"/>
                      </a:lnTo>
                      <a:lnTo>
                        <a:pt x="256" y="551"/>
                      </a:lnTo>
                      <a:lnTo>
                        <a:pt x="0" y="215"/>
                      </a:lnTo>
                      <a:lnTo>
                        <a:pt x="0" y="215"/>
                      </a:lnTo>
                      <a:lnTo>
                        <a:pt x="813" y="0"/>
                      </a:ln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1" name="Freeform 21"/>
                <p:cNvSpPr/>
                <p:nvPr/>
              </p:nvSpPr>
              <p:spPr bwMode="auto">
                <a:xfrm>
                  <a:off x="5967131" y="5733649"/>
                  <a:ext cx="279215" cy="143187"/>
                </a:xfrm>
                <a:custGeom>
                  <a:avLst/>
                  <a:gdLst>
                    <a:gd name="T0" fmla="*/ 115 w 115"/>
                    <a:gd name="T1" fmla="*/ 0 h 59"/>
                    <a:gd name="T2" fmla="*/ 115 w 115"/>
                    <a:gd name="T3" fmla="*/ 2 h 59"/>
                    <a:gd name="T4" fmla="*/ 57 w 115"/>
                    <a:gd name="T5" fmla="*/ 59 h 59"/>
                    <a:gd name="T6" fmla="*/ 0 w 115"/>
                    <a:gd name="T7" fmla="*/ 2 h 59"/>
                    <a:gd name="T8" fmla="*/ 0 w 115"/>
                    <a:gd name="T9" fmla="*/ 0 h 59"/>
                    <a:gd name="T10" fmla="*/ 1 w 115"/>
                    <a:gd name="T11" fmla="*/ 2 h 59"/>
                    <a:gd name="T12" fmla="*/ 114 w 115"/>
                    <a:gd name="T13" fmla="*/ 2 h 59"/>
                    <a:gd name="T14" fmla="*/ 115 w 115"/>
                    <a:gd name="T15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59">
                      <a:moveTo>
                        <a:pt x="115" y="0"/>
                      </a:moveTo>
                      <a:cubicBezTo>
                        <a:pt x="115" y="0"/>
                        <a:pt x="115" y="1"/>
                        <a:pt x="115" y="2"/>
                      </a:cubicBezTo>
                      <a:cubicBezTo>
                        <a:pt x="115" y="33"/>
                        <a:pt x="89" y="59"/>
                        <a:pt x="57" y="59"/>
                      </a:cubicBezTo>
                      <a:cubicBezTo>
                        <a:pt x="26" y="59"/>
                        <a:pt x="0" y="3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14" y="2"/>
                        <a:pt x="114" y="2"/>
                        <a:pt x="114" y="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22" name="Freeform 22"/>
            <p:cNvSpPr/>
            <p:nvPr/>
          </p:nvSpPr>
          <p:spPr bwMode="auto">
            <a:xfrm>
              <a:off x="5241990" y="1980098"/>
              <a:ext cx="1048335" cy="411152"/>
            </a:xfrm>
            <a:custGeom>
              <a:avLst/>
              <a:gdLst>
                <a:gd name="T0" fmla="*/ 85 w 432"/>
                <a:gd name="T1" fmla="*/ 0 h 170"/>
                <a:gd name="T2" fmla="*/ 106 w 432"/>
                <a:gd name="T3" fmla="*/ 3 h 170"/>
                <a:gd name="T4" fmla="*/ 106 w 432"/>
                <a:gd name="T5" fmla="*/ 3 h 170"/>
                <a:gd name="T6" fmla="*/ 432 w 432"/>
                <a:gd name="T7" fmla="*/ 86 h 170"/>
                <a:gd name="T8" fmla="*/ 112 w 432"/>
                <a:gd name="T9" fmla="*/ 166 h 170"/>
                <a:gd name="T10" fmla="*/ 112 w 432"/>
                <a:gd name="T11" fmla="*/ 166 h 170"/>
                <a:gd name="T12" fmla="*/ 85 w 432"/>
                <a:gd name="T13" fmla="*/ 170 h 170"/>
                <a:gd name="T14" fmla="*/ 0 w 432"/>
                <a:gd name="T15" fmla="*/ 85 h 170"/>
                <a:gd name="T16" fmla="*/ 85 w 432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170">
                  <a:moveTo>
                    <a:pt x="85" y="0"/>
                  </a:moveTo>
                  <a:cubicBezTo>
                    <a:pt x="92" y="0"/>
                    <a:pt x="99" y="1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432" y="86"/>
                    <a:pt x="432" y="86"/>
                    <a:pt x="432" y="8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03" y="169"/>
                    <a:pt x="94" y="170"/>
                    <a:pt x="85" y="170"/>
                  </a:cubicBezTo>
                  <a:cubicBezTo>
                    <a:pt x="38" y="170"/>
                    <a:pt x="0" y="132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5084746" y="2107509"/>
              <a:ext cx="2022667" cy="846697"/>
            </a:xfrm>
            <a:custGeom>
              <a:avLst/>
              <a:gdLst>
                <a:gd name="connsiteX0" fmla="*/ 982060 w 2022667"/>
                <a:gd name="connsiteY0" fmla="*/ 271936 h 846697"/>
                <a:gd name="connsiteX1" fmla="*/ 123436 w 2022667"/>
                <a:gd name="connsiteY1" fmla="*/ 504080 h 846697"/>
                <a:gd name="connsiteX2" fmla="*/ 140415 w 2022667"/>
                <a:gd name="connsiteY2" fmla="*/ 564534 h 846697"/>
                <a:gd name="connsiteX3" fmla="*/ 999038 w 2022667"/>
                <a:gd name="connsiteY3" fmla="*/ 332390 h 846697"/>
                <a:gd name="connsiteX4" fmla="*/ 982060 w 2022667"/>
                <a:gd name="connsiteY4" fmla="*/ 271936 h 846697"/>
                <a:gd name="connsiteX5" fmla="*/ 1810824 w 2022667"/>
                <a:gd name="connsiteY5" fmla="*/ 386 h 846697"/>
                <a:gd name="connsiteX6" fmla="*/ 1869874 w 2022667"/>
                <a:gd name="connsiteY6" fmla="*/ 407616 h 846697"/>
                <a:gd name="connsiteX7" fmla="*/ 261781 w 2022667"/>
                <a:gd name="connsiteY7" fmla="*/ 838458 h 846697"/>
                <a:gd name="connsiteX8" fmla="*/ 152634 w 2022667"/>
                <a:gd name="connsiteY8" fmla="*/ 439082 h 846697"/>
                <a:gd name="connsiteX9" fmla="*/ 1763153 w 2022667"/>
                <a:gd name="connsiteY9" fmla="*/ 8239 h 846697"/>
                <a:gd name="connsiteX10" fmla="*/ 1810824 w 2022667"/>
                <a:gd name="connsiteY10" fmla="*/ 386 h 84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697">
                  <a:moveTo>
                    <a:pt x="982060" y="271936"/>
                  </a:moveTo>
                  <a:cubicBezTo>
                    <a:pt x="123436" y="504080"/>
                    <a:pt x="123436" y="504080"/>
                    <a:pt x="123436" y="504080"/>
                  </a:cubicBezTo>
                  <a:cubicBezTo>
                    <a:pt x="84628" y="513753"/>
                    <a:pt x="101607" y="574207"/>
                    <a:pt x="140415" y="564534"/>
                  </a:cubicBezTo>
                  <a:cubicBezTo>
                    <a:pt x="999038" y="332390"/>
                    <a:pt x="999038" y="332390"/>
                    <a:pt x="999038" y="332390"/>
                  </a:cubicBezTo>
                  <a:cubicBezTo>
                    <a:pt x="1037846" y="320299"/>
                    <a:pt x="1020868" y="262263"/>
                    <a:pt x="982060" y="271936"/>
                  </a:cubicBezTo>
                  <a:close/>
                  <a:moveTo>
                    <a:pt x="1810824" y="386"/>
                  </a:moveTo>
                  <a:cubicBezTo>
                    <a:pt x="2039421" y="-13318"/>
                    <a:pt x="2117728" y="341809"/>
                    <a:pt x="1869874" y="407616"/>
                  </a:cubicBezTo>
                  <a:cubicBezTo>
                    <a:pt x="1869874" y="407616"/>
                    <a:pt x="1869874" y="407616"/>
                    <a:pt x="261781" y="838458"/>
                  </a:cubicBezTo>
                  <a:cubicBezTo>
                    <a:pt x="-5022" y="908651"/>
                    <a:pt x="-111743" y="509275"/>
                    <a:pt x="152634" y="439082"/>
                  </a:cubicBezTo>
                  <a:cubicBezTo>
                    <a:pt x="152634" y="439082"/>
                    <a:pt x="152634" y="439082"/>
                    <a:pt x="1763153" y="8239"/>
                  </a:cubicBezTo>
                  <a:cubicBezTo>
                    <a:pt x="1779676" y="3852"/>
                    <a:pt x="1795584" y="1299"/>
                    <a:pt x="1810824" y="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5084746" y="2630163"/>
              <a:ext cx="2022667" cy="848703"/>
            </a:xfrm>
            <a:custGeom>
              <a:avLst/>
              <a:gdLst>
                <a:gd name="connsiteX0" fmla="*/ 982060 w 2022667"/>
                <a:gd name="connsiteY0" fmla="*/ 266822 h 848703"/>
                <a:gd name="connsiteX1" fmla="*/ 123436 w 2022667"/>
                <a:gd name="connsiteY1" fmla="*/ 499446 h 848703"/>
                <a:gd name="connsiteX2" fmla="*/ 140415 w 2022667"/>
                <a:gd name="connsiteY2" fmla="*/ 560025 h 848703"/>
                <a:gd name="connsiteX3" fmla="*/ 999038 w 2022667"/>
                <a:gd name="connsiteY3" fmla="*/ 327401 h 848703"/>
                <a:gd name="connsiteX4" fmla="*/ 982060 w 2022667"/>
                <a:gd name="connsiteY4" fmla="*/ 266822 h 848703"/>
                <a:gd name="connsiteX5" fmla="*/ 1810824 w 2022667"/>
                <a:gd name="connsiteY5" fmla="*/ 369 h 848703"/>
                <a:gd name="connsiteX6" fmla="*/ 1869874 w 2022667"/>
                <a:gd name="connsiteY6" fmla="*/ 409834 h 848703"/>
                <a:gd name="connsiteX7" fmla="*/ 261781 w 2022667"/>
                <a:gd name="connsiteY7" fmla="*/ 840511 h 848703"/>
                <a:gd name="connsiteX8" fmla="*/ 152634 w 2022667"/>
                <a:gd name="connsiteY8" fmla="*/ 438869 h 848703"/>
                <a:gd name="connsiteX9" fmla="*/ 1763153 w 2022667"/>
                <a:gd name="connsiteY9" fmla="*/ 8192 h 848703"/>
                <a:gd name="connsiteX10" fmla="*/ 1810824 w 2022667"/>
                <a:gd name="connsiteY10" fmla="*/ 369 h 8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8703">
                  <a:moveTo>
                    <a:pt x="982060" y="266822"/>
                  </a:moveTo>
                  <a:cubicBezTo>
                    <a:pt x="123436" y="499446"/>
                    <a:pt x="123436" y="499446"/>
                    <a:pt x="123436" y="499446"/>
                  </a:cubicBezTo>
                  <a:cubicBezTo>
                    <a:pt x="84628" y="511562"/>
                    <a:pt x="101607" y="572141"/>
                    <a:pt x="140415" y="560025"/>
                  </a:cubicBezTo>
                  <a:cubicBezTo>
                    <a:pt x="999038" y="327401"/>
                    <a:pt x="999038" y="327401"/>
                    <a:pt x="999038" y="327401"/>
                  </a:cubicBezTo>
                  <a:cubicBezTo>
                    <a:pt x="1037846" y="317708"/>
                    <a:pt x="1020868" y="257129"/>
                    <a:pt x="982060" y="266822"/>
                  </a:cubicBezTo>
                  <a:close/>
                  <a:moveTo>
                    <a:pt x="1810824" y="369"/>
                  </a:moveTo>
                  <a:cubicBezTo>
                    <a:pt x="2039421" y="-13064"/>
                    <a:pt x="2117728" y="344054"/>
                    <a:pt x="1869874" y="409834"/>
                  </a:cubicBezTo>
                  <a:cubicBezTo>
                    <a:pt x="261781" y="840511"/>
                    <a:pt x="261781" y="840511"/>
                    <a:pt x="261781" y="840511"/>
                  </a:cubicBezTo>
                  <a:cubicBezTo>
                    <a:pt x="-5022" y="910677"/>
                    <a:pt x="-111743" y="509035"/>
                    <a:pt x="152634" y="438869"/>
                  </a:cubicBezTo>
                  <a:cubicBezTo>
                    <a:pt x="1763153" y="8192"/>
                    <a:pt x="1763153" y="8192"/>
                    <a:pt x="1763153" y="8192"/>
                  </a:cubicBezTo>
                  <a:cubicBezTo>
                    <a:pt x="1779676" y="3807"/>
                    <a:pt x="1795584" y="1264"/>
                    <a:pt x="1810824" y="3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5084746" y="3159912"/>
              <a:ext cx="2022667" cy="846868"/>
            </a:xfrm>
            <a:custGeom>
              <a:avLst/>
              <a:gdLst>
                <a:gd name="connsiteX0" fmla="*/ 982060 w 2022667"/>
                <a:gd name="connsiteY0" fmla="*/ 272356 h 846868"/>
                <a:gd name="connsiteX1" fmla="*/ 123436 w 2022667"/>
                <a:gd name="connsiteY1" fmla="*/ 504980 h 846868"/>
                <a:gd name="connsiteX2" fmla="*/ 140415 w 2022667"/>
                <a:gd name="connsiteY2" fmla="*/ 565559 h 846868"/>
                <a:gd name="connsiteX3" fmla="*/ 999038 w 2022667"/>
                <a:gd name="connsiteY3" fmla="*/ 332935 h 846868"/>
                <a:gd name="connsiteX4" fmla="*/ 982060 w 2022667"/>
                <a:gd name="connsiteY4" fmla="*/ 272356 h 846868"/>
                <a:gd name="connsiteX5" fmla="*/ 1810824 w 2022667"/>
                <a:gd name="connsiteY5" fmla="*/ 385 h 846868"/>
                <a:gd name="connsiteX6" fmla="*/ 1869874 w 2022667"/>
                <a:gd name="connsiteY6" fmla="*/ 409877 h 846868"/>
                <a:gd name="connsiteX7" fmla="*/ 261781 w 2022667"/>
                <a:gd name="connsiteY7" fmla="*/ 838134 h 846868"/>
                <a:gd name="connsiteX8" fmla="*/ 152634 w 2022667"/>
                <a:gd name="connsiteY8" fmla="*/ 438912 h 846868"/>
                <a:gd name="connsiteX9" fmla="*/ 1763153 w 2022667"/>
                <a:gd name="connsiteY9" fmla="*/ 8235 h 846868"/>
                <a:gd name="connsiteX10" fmla="*/ 1810824 w 2022667"/>
                <a:gd name="connsiteY10" fmla="*/ 385 h 84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868">
                  <a:moveTo>
                    <a:pt x="982060" y="272356"/>
                  </a:moveTo>
                  <a:lnTo>
                    <a:pt x="123436" y="504980"/>
                  </a:lnTo>
                  <a:cubicBezTo>
                    <a:pt x="84628" y="514673"/>
                    <a:pt x="101607" y="575252"/>
                    <a:pt x="140415" y="565559"/>
                  </a:cubicBezTo>
                  <a:cubicBezTo>
                    <a:pt x="999038" y="332935"/>
                    <a:pt x="999038" y="332935"/>
                    <a:pt x="999038" y="332935"/>
                  </a:cubicBezTo>
                  <a:cubicBezTo>
                    <a:pt x="1037846" y="320819"/>
                    <a:pt x="1020868" y="260240"/>
                    <a:pt x="982060" y="272356"/>
                  </a:cubicBezTo>
                  <a:close/>
                  <a:moveTo>
                    <a:pt x="1810824" y="385"/>
                  </a:moveTo>
                  <a:cubicBezTo>
                    <a:pt x="2039421" y="-13304"/>
                    <a:pt x="2117728" y="341828"/>
                    <a:pt x="1869874" y="409877"/>
                  </a:cubicBezTo>
                  <a:cubicBezTo>
                    <a:pt x="1869874" y="409877"/>
                    <a:pt x="1869874" y="409877"/>
                    <a:pt x="261781" y="838134"/>
                  </a:cubicBezTo>
                  <a:cubicBezTo>
                    <a:pt x="-5022" y="910720"/>
                    <a:pt x="-111743" y="509078"/>
                    <a:pt x="152634" y="438912"/>
                  </a:cubicBezTo>
                  <a:cubicBezTo>
                    <a:pt x="152634" y="438912"/>
                    <a:pt x="152634" y="438912"/>
                    <a:pt x="1763153" y="8235"/>
                  </a:cubicBezTo>
                  <a:cubicBezTo>
                    <a:pt x="1779676" y="3850"/>
                    <a:pt x="1795584" y="1298"/>
                    <a:pt x="1810824" y="3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71448" y="2382360"/>
            <a:ext cx="3065311" cy="722055"/>
            <a:chOff x="1070813" y="2391250"/>
            <a:chExt cx="3065311" cy="722055"/>
          </a:xfrm>
        </p:grpSpPr>
        <p:sp>
          <p:nvSpPr>
            <p:cNvPr id="64" name="Oval 63"/>
            <p:cNvSpPr/>
            <p:nvPr/>
          </p:nvSpPr>
          <p:spPr bwMode="auto">
            <a:xfrm>
              <a:off x="1070813" y="24733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9" tIns="30479" rIns="60959" bIns="30479" anchor="ctr"/>
            <a:lstStyle/>
            <a:p>
              <a:pPr algn="ctr">
                <a:defRPr/>
              </a:pP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71" name="Group 4688"/>
            <p:cNvGrpSpPr>
              <a:grpSpLocks noChangeAspect="1"/>
            </p:cNvGrpSpPr>
            <p:nvPr/>
          </p:nvGrpSpPr>
          <p:grpSpPr bwMode="auto">
            <a:xfrm>
              <a:off x="1209871" y="2570798"/>
              <a:ext cx="323179" cy="345937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72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3" name="Freeform 292"/>
              <p:cNvSpPr>
                <a:spLocks noChangeArrowheads="1"/>
              </p:cNvSpPr>
              <p:nvPr/>
            </p:nvSpPr>
            <p:spPr bwMode="auto">
              <a:xfrm>
                <a:off x="1835150" y="2955923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4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5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834800" y="2391250"/>
              <a:ext cx="2301324" cy="722055"/>
              <a:chOff x="8012572" y="2381022"/>
              <a:chExt cx="2301324" cy="722055"/>
            </a:xfrm>
          </p:grpSpPr>
          <p:sp>
            <p:nvSpPr>
              <p:cNvPr id="78" name="TextBox 20"/>
              <p:cNvSpPr>
                <a:spLocks noChangeArrowheads="1"/>
              </p:cNvSpPr>
              <p:nvPr/>
            </p:nvSpPr>
            <p:spPr bwMode="auto">
              <a:xfrm>
                <a:off x="8012572" y="2781132"/>
                <a:ext cx="2301324" cy="32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piaow</a:t>
                </a:r>
                <a:endParaRPr lang="en-US" altLang="zh-CN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9" name="矩形 21"/>
              <p:cNvSpPr>
                <a:spLocks noChangeArrowheads="1"/>
              </p:cNvSpPr>
              <p:nvPr/>
            </p:nvSpPr>
            <p:spPr bwMode="auto">
              <a:xfrm>
                <a:off x="8211292" y="2381022"/>
                <a:ext cx="2014452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   </a:t>
                </a:r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数据</a:t>
                </a:r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获取</a:t>
                </a:r>
                <a:endPara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070813" y="4464396"/>
            <a:ext cx="3065311" cy="763825"/>
            <a:chOff x="1070813" y="4464396"/>
            <a:chExt cx="3065311" cy="763825"/>
          </a:xfrm>
        </p:grpSpPr>
        <p:sp>
          <p:nvSpPr>
            <p:cNvPr id="53" name="Oval 63"/>
            <p:cNvSpPr/>
            <p:nvPr/>
          </p:nvSpPr>
          <p:spPr bwMode="auto">
            <a:xfrm>
              <a:off x="1070813" y="4671538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9" tIns="30479" rIns="60959" bIns="30479" anchor="ctr"/>
            <a:lstStyle/>
            <a:p>
              <a:pPr algn="ctr">
                <a:defRPr/>
              </a:pP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54" name="Group 4688"/>
            <p:cNvGrpSpPr>
              <a:grpSpLocks noChangeAspect="1"/>
            </p:cNvGrpSpPr>
            <p:nvPr/>
          </p:nvGrpSpPr>
          <p:grpSpPr bwMode="auto">
            <a:xfrm>
              <a:off x="1209871" y="4769010"/>
              <a:ext cx="323179" cy="345937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55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6" name="Freeform 292"/>
              <p:cNvSpPr>
                <a:spLocks noChangeArrowheads="1"/>
              </p:cNvSpPr>
              <p:nvPr/>
            </p:nvSpPr>
            <p:spPr bwMode="auto">
              <a:xfrm>
                <a:off x="1835150" y="2955923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7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8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1834800" y="4464396"/>
              <a:ext cx="2301324" cy="722055"/>
              <a:chOff x="8012572" y="2381022"/>
              <a:chExt cx="2301324" cy="722055"/>
            </a:xfrm>
          </p:grpSpPr>
          <p:sp>
            <p:nvSpPr>
              <p:cNvPr id="94" name="TextBox 20"/>
              <p:cNvSpPr>
                <a:spLocks noChangeArrowheads="1"/>
              </p:cNvSpPr>
              <p:nvPr/>
            </p:nvSpPr>
            <p:spPr bwMode="auto">
              <a:xfrm>
                <a:off x="8012572" y="2781132"/>
                <a:ext cx="2301324" cy="321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piaow</a:t>
                </a:r>
                <a:endParaRPr lang="en-US" altLang="zh-CN" sz="1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5" name="矩形 21"/>
              <p:cNvSpPr>
                <a:spLocks noChangeArrowheads="1"/>
              </p:cNvSpPr>
              <p:nvPr/>
            </p:nvSpPr>
            <p:spPr bwMode="auto">
              <a:xfrm>
                <a:off x="8211292" y="2381022"/>
                <a:ext cx="2014452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    </a:t>
                </a:r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可视化</a:t>
                </a:r>
                <a:endPara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7489190" y="3284855"/>
            <a:ext cx="3923619" cy="819149"/>
            <a:chOff x="8081213" y="2391250"/>
            <a:chExt cx="3389747" cy="659186"/>
          </a:xfrm>
        </p:grpSpPr>
        <p:sp>
          <p:nvSpPr>
            <p:cNvPr id="80" name="Oval 63"/>
            <p:cNvSpPr/>
            <p:nvPr/>
          </p:nvSpPr>
          <p:spPr bwMode="auto">
            <a:xfrm>
              <a:off x="8081213" y="24733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9" tIns="30479" rIns="60959" bIns="30479" anchor="ctr"/>
            <a:lstStyle/>
            <a:p>
              <a:pPr algn="ctr">
                <a:defRPr/>
              </a:pP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81" name="Group 4688"/>
            <p:cNvGrpSpPr>
              <a:grpSpLocks noChangeAspect="1"/>
            </p:cNvGrpSpPr>
            <p:nvPr/>
          </p:nvGrpSpPr>
          <p:grpSpPr bwMode="auto">
            <a:xfrm>
              <a:off x="8220271" y="2570798"/>
              <a:ext cx="323179" cy="345937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82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3" name="Freeform 292"/>
              <p:cNvSpPr>
                <a:spLocks noChangeArrowheads="1"/>
              </p:cNvSpPr>
              <p:nvPr/>
            </p:nvSpPr>
            <p:spPr bwMode="auto">
              <a:xfrm>
                <a:off x="1835150" y="2955923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4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5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8957833" y="2391250"/>
              <a:ext cx="2513127" cy="659186"/>
              <a:chOff x="8012572" y="2381022"/>
              <a:chExt cx="2513127" cy="659186"/>
            </a:xfrm>
          </p:grpSpPr>
          <p:sp>
            <p:nvSpPr>
              <p:cNvPr id="97" name="TextBox 20"/>
              <p:cNvSpPr>
                <a:spLocks noChangeArrowheads="1"/>
              </p:cNvSpPr>
              <p:nvPr/>
            </p:nvSpPr>
            <p:spPr bwMode="auto">
              <a:xfrm>
                <a:off x="8012572" y="2781132"/>
                <a:ext cx="2301324" cy="2590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1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piaow</a:t>
                </a:r>
                <a:endParaRPr lang="en-US" altLang="zh-CN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8" name="矩形 21"/>
              <p:cNvSpPr>
                <a:spLocks noChangeArrowheads="1"/>
              </p:cNvSpPr>
              <p:nvPr/>
            </p:nvSpPr>
            <p:spPr bwMode="auto">
              <a:xfrm>
                <a:off x="8022995" y="2381022"/>
                <a:ext cx="2502704" cy="320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聚类算法，</a:t>
                </a:r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动态可视化</a:t>
                </a:r>
                <a:endPara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0" y="456535"/>
            <a:ext cx="3778093" cy="460375"/>
            <a:chOff x="0" y="431135"/>
            <a:chExt cx="3778093" cy="460375"/>
          </a:xfrm>
        </p:grpSpPr>
        <p:sp>
          <p:nvSpPr>
            <p:cNvPr id="60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小组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分工合作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813" b="781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1" name="文本占位符 9"/>
          <p:cNvSpPr txBox="1"/>
          <p:nvPr/>
        </p:nvSpPr>
        <p:spPr>
          <a:xfrm>
            <a:off x="906147" y="3474263"/>
            <a:ext cx="4185761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i="0" kern="12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谢谢观看</a:t>
            </a:r>
            <a:endParaRPr lang="zh-CN" altLang="en-US" sz="7200" b="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sym typeface="思源黑体 CN Regular" panose="020B0500000000000000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8399198">
            <a:off x="6363157" y="-2241467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8399198">
            <a:off x="4396050" y="5339296"/>
            <a:ext cx="561905" cy="484401"/>
          </a:xfrm>
          <a:prstGeom prst="triangle">
            <a:avLst/>
          </a:prstGeom>
          <a:noFill/>
          <a:ln w="635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5499008">
            <a:off x="5237309" y="-1266473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8399198">
            <a:off x="6432099" y="4761164"/>
            <a:ext cx="1002084" cy="863866"/>
          </a:xfrm>
          <a:prstGeom prst="triangle">
            <a:avLst/>
          </a:prstGeom>
          <a:noFill/>
          <a:ln w="635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4022" y="2507582"/>
            <a:ext cx="3521303" cy="753989"/>
            <a:chOff x="984022" y="2507582"/>
            <a:chExt cx="3521303" cy="753989"/>
          </a:xfrm>
        </p:grpSpPr>
        <p:sp>
          <p:nvSpPr>
            <p:cNvPr id="22" name="文本占位符 9"/>
            <p:cNvSpPr txBox="1"/>
            <p:nvPr/>
          </p:nvSpPr>
          <p:spPr>
            <a:xfrm>
              <a:off x="984022" y="2507582"/>
              <a:ext cx="3157659" cy="75398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7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400" b="1" i="0" kern="1200" spc="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69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PERSONAL </a:t>
              </a:r>
              <a:endParaRPr lang="en-US" altLang="zh-CN" sz="2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  <a:p>
              <a:r>
                <a:rPr lang="en-US" altLang="zh-CN" sz="240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WORK SUMMARY</a:t>
              </a:r>
              <a:endPara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10075" y="2507582"/>
              <a:ext cx="95250" cy="753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44772" y="3297869"/>
            <a:ext cx="370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背景及意义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23764" y="2827078"/>
              <a:ext cx="2402590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01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8" name="图文框 7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27861" y="2273914"/>
            <a:ext cx="4607179" cy="3060259"/>
            <a:chOff x="8235320" y="2193336"/>
            <a:chExt cx="4607179" cy="3060259"/>
          </a:xfrm>
        </p:grpSpPr>
        <p:sp>
          <p:nvSpPr>
            <p:cNvPr id="15" name="TextBox 20"/>
            <p:cNvSpPr>
              <a:spLocks noChangeArrowheads="1"/>
            </p:cNvSpPr>
            <p:nvPr/>
          </p:nvSpPr>
          <p:spPr bwMode="auto">
            <a:xfrm>
              <a:off x="8235320" y="2715500"/>
              <a:ext cx="4607179" cy="2538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当前，篮球运动是最受欢迎的运动之一，同时</a:t>
              </a:r>
              <a:r>
                <a:rPr lang="en-US" altLang="zh-CN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NBA</a:t>
              </a: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也是运动员薪酬最高的几大联赛之一。在此万受瞩目的运动下，</a:t>
              </a: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由于每支球队都有工资上限，作为球队管理人员如何更有效的确定球员薪水（避免溢价合同），合理的分析这个球员的特长与能力值是十分重要的。</a:t>
              </a: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我们打算针对篮球运动员个人的信息，技能水平等各项指标进行相关的分析与统计，来帮助球队全面的分析球员的数据，已达到利益的最大化。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矩形 21"/>
            <p:cNvSpPr>
              <a:spLocks noChangeArrowheads="1"/>
            </p:cNvSpPr>
            <p:nvPr/>
          </p:nvSpPr>
          <p:spPr bwMode="auto">
            <a:xfrm>
              <a:off x="8235320" y="2193336"/>
              <a:ext cx="287866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分析</a:t>
              </a:r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背景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背景及意义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5610" y="1686560"/>
            <a:ext cx="4237355" cy="4111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8" name="图文框 7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488821" y="2284074"/>
            <a:ext cx="4607179" cy="2818959"/>
            <a:chOff x="8235320" y="2203496"/>
            <a:chExt cx="4607179" cy="2818959"/>
          </a:xfrm>
        </p:grpSpPr>
        <p:sp>
          <p:nvSpPr>
            <p:cNvPr id="15" name="TextBox 20"/>
            <p:cNvSpPr>
              <a:spLocks noChangeArrowheads="1"/>
            </p:cNvSpPr>
            <p:nvPr/>
          </p:nvSpPr>
          <p:spPr bwMode="auto">
            <a:xfrm>
              <a:off x="8235320" y="2715500"/>
              <a:ext cx="4607179" cy="230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当今，联盟各支球队都有自己的当家球星，当家球星的效率值，球员场上正负数，都是综合评价一个球星为球队带来多少收益的参考指标。而一位巨星，纵观球史，往往不是刚进联盟便远近闻名，是需要经过些许赛季的锻炼，在高强度对抗下，在日复一日的训练中慢慢适应，去成长，从而增长</a:t>
              </a: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成为一名合格的球队建队基石。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我们进行球员数据分析的目标，是针对当前赛季发挥超强的球员，来全面的分析他的各方面数据，衡量他在场上表现的稳定性，分析他的成长过程，从而最终最初一些结论。</a:t>
              </a:r>
              <a:endParaRPr lang="zh-CN" altLang="en-US" sz="12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矩形 21"/>
            <p:cNvSpPr>
              <a:spLocks noChangeArrowheads="1"/>
            </p:cNvSpPr>
            <p:nvPr/>
          </p:nvSpPr>
          <p:spPr bwMode="auto">
            <a:xfrm>
              <a:off x="8235320" y="2203496"/>
              <a:ext cx="2878661" cy="521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分析</a:t>
              </a:r>
              <a:r>
                <a:rPr lang="zh-CN" altLang="en-US" sz="28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意义</a:t>
              </a:r>
              <a:endParaRPr lang="zh-CN" altLang="en-US" sz="28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背景及意义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7190" y="1718945"/>
            <a:ext cx="4118610" cy="4046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87445" y="3297555"/>
            <a:ext cx="4696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项目</a:t>
            </a:r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整体设计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4462" y="2827078"/>
              <a:ext cx="1961195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02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65378" y="2259000"/>
            <a:ext cx="5861246" cy="4596700"/>
            <a:chOff x="3165378" y="2259000"/>
            <a:chExt cx="5861246" cy="4596700"/>
          </a:xfrm>
        </p:grpSpPr>
        <p:sp>
          <p:nvSpPr>
            <p:cNvPr id="3" name="iṩľîḋe"/>
            <p:cNvSpPr/>
            <p:nvPr/>
          </p:nvSpPr>
          <p:spPr>
            <a:xfrm flipH="1">
              <a:off x="3356655" y="4409916"/>
              <a:ext cx="5512022" cy="2445784"/>
            </a:xfrm>
            <a:custGeom>
              <a:avLst/>
              <a:gdLst>
                <a:gd name="connsiteX0" fmla="*/ 3025157 w 6067310"/>
                <a:gd name="connsiteY0" fmla="*/ 1055951 h 2705986"/>
                <a:gd name="connsiteX1" fmla="*/ 3064024 w 6067310"/>
                <a:gd name="connsiteY1" fmla="*/ 1059484 h 2705986"/>
                <a:gd name="connsiteX2" fmla="*/ 3063946 w 6067310"/>
                <a:gd name="connsiteY2" fmla="*/ 1056391 h 2705986"/>
                <a:gd name="connsiteX3" fmla="*/ 3120244 w 6067310"/>
                <a:gd name="connsiteY3" fmla="*/ 1153633 h 2705986"/>
                <a:gd name="connsiteX4" fmla="*/ 3067081 w 6067310"/>
                <a:gd name="connsiteY4" fmla="*/ 1254642 h 2705986"/>
                <a:gd name="connsiteX5" fmla="*/ 3157458 w 6067310"/>
                <a:gd name="connsiteY5" fmla="*/ 2232837 h 2705986"/>
                <a:gd name="connsiteX6" fmla="*/ 3032614 w 6067310"/>
                <a:gd name="connsiteY6" fmla="*/ 2325464 h 2705986"/>
                <a:gd name="connsiteX7" fmla="*/ 2909852 w 6067310"/>
                <a:gd name="connsiteY7" fmla="*/ 2234382 h 2705986"/>
                <a:gd name="connsiteX8" fmla="*/ 3000229 w 6067310"/>
                <a:gd name="connsiteY8" fmla="*/ 1256187 h 2705986"/>
                <a:gd name="connsiteX9" fmla="*/ 2947066 w 6067310"/>
                <a:gd name="connsiteY9" fmla="*/ 1155178 h 2705986"/>
                <a:gd name="connsiteX10" fmla="*/ 3003366 w 6067310"/>
                <a:gd name="connsiteY10" fmla="*/ 1057932 h 2705986"/>
                <a:gd name="connsiteX11" fmla="*/ 3029867 w 6067310"/>
                <a:gd name="connsiteY11" fmla="*/ 0 h 2705986"/>
                <a:gd name="connsiteX12" fmla="*/ 3029807 w 6067310"/>
                <a:gd name="connsiteY12" fmla="*/ 2381 h 2705986"/>
                <a:gd name="connsiteX13" fmla="*/ 2964451 w 6067310"/>
                <a:gd name="connsiteY13" fmla="*/ 9531 h 2705986"/>
                <a:gd name="connsiteX14" fmla="*/ 2862005 w 6067310"/>
                <a:gd name="connsiteY14" fmla="*/ 894680 h 2705986"/>
                <a:gd name="connsiteX15" fmla="*/ 2808843 w 6067310"/>
                <a:gd name="connsiteY15" fmla="*/ 894680 h 2705986"/>
                <a:gd name="connsiteX16" fmla="*/ 2372908 w 6067310"/>
                <a:gd name="connsiteY16" fmla="*/ 1059484 h 2705986"/>
                <a:gd name="connsiteX17" fmla="*/ 1570150 w 6067310"/>
                <a:gd name="connsiteY17" fmla="*/ 1442257 h 2705986"/>
                <a:gd name="connsiteX18" fmla="*/ 634485 w 6067310"/>
                <a:gd name="connsiteY18" fmla="*/ 1197708 h 2705986"/>
                <a:gd name="connsiteX19" fmla="*/ 623852 w 6067310"/>
                <a:gd name="connsiteY19" fmla="*/ 1229605 h 2705986"/>
                <a:gd name="connsiteX20" fmla="*/ 437782 w 6067310"/>
                <a:gd name="connsiteY20" fmla="*/ 942526 h 2705986"/>
                <a:gd name="connsiteX21" fmla="*/ 437782 w 6067310"/>
                <a:gd name="connsiteY21" fmla="*/ 1176443 h 2705986"/>
                <a:gd name="connsiteX22" fmla="*/ 267661 w 6067310"/>
                <a:gd name="connsiteY22" fmla="*/ 1144545 h 2705986"/>
                <a:gd name="connsiteX23" fmla="*/ 272978 w 6067310"/>
                <a:gd name="connsiteY23" fmla="*/ 1086066 h 2705986"/>
                <a:gd name="connsiteX24" fmla="*/ 246396 w 6067310"/>
                <a:gd name="connsiteY24" fmla="*/ 1080750 h 2705986"/>
                <a:gd name="connsiteX25" fmla="*/ 235764 w 6067310"/>
                <a:gd name="connsiteY25" fmla="*/ 1128596 h 2705986"/>
                <a:gd name="connsiteX26" fmla="*/ 44378 w 6067310"/>
                <a:gd name="connsiteY26" fmla="*/ 1022271 h 2705986"/>
                <a:gd name="connsiteX27" fmla="*/ 76275 w 6067310"/>
                <a:gd name="connsiteY27" fmla="*/ 1160494 h 2705986"/>
                <a:gd name="connsiteX28" fmla="*/ 549424 w 6067310"/>
                <a:gd name="connsiteY28" fmla="*/ 1420991 h 2705986"/>
                <a:gd name="connsiteX29" fmla="*/ 544108 w 6067310"/>
                <a:gd name="connsiteY29" fmla="*/ 1442257 h 2705986"/>
                <a:gd name="connsiteX30" fmla="*/ 1203326 w 6067310"/>
                <a:gd name="connsiteY30" fmla="*/ 1692122 h 2705986"/>
                <a:gd name="connsiteX31" fmla="*/ 1804066 w 6067310"/>
                <a:gd name="connsiteY31" fmla="*/ 1835661 h 2705986"/>
                <a:gd name="connsiteX32" fmla="*/ 2356959 w 6067310"/>
                <a:gd name="connsiteY32" fmla="*/ 1670857 h 2705986"/>
                <a:gd name="connsiteX33" fmla="*/ 2457968 w 6067310"/>
                <a:gd name="connsiteY33" fmla="*/ 2011098 h 2705986"/>
                <a:gd name="connsiteX34" fmla="*/ 2468601 w 6067310"/>
                <a:gd name="connsiteY34" fmla="*/ 2622471 h 2705986"/>
                <a:gd name="connsiteX35" fmla="*/ 2532396 w 6067310"/>
                <a:gd name="connsiteY35" fmla="*/ 2702215 h 2705986"/>
                <a:gd name="connsiteX36" fmla="*/ 3079973 w 6067310"/>
                <a:gd name="connsiteY36" fmla="*/ 2702215 h 2705986"/>
                <a:gd name="connsiteX37" fmla="*/ 3079949 w 6067310"/>
                <a:gd name="connsiteY37" fmla="*/ 2700670 h 2705986"/>
                <a:gd name="connsiteX38" fmla="*/ 3534914 w 6067310"/>
                <a:gd name="connsiteY38" fmla="*/ 2700670 h 2705986"/>
                <a:gd name="connsiteX39" fmla="*/ 3598709 w 6067310"/>
                <a:gd name="connsiteY39" fmla="*/ 2620926 h 2705986"/>
                <a:gd name="connsiteX40" fmla="*/ 3609342 w 6067310"/>
                <a:gd name="connsiteY40" fmla="*/ 2009553 h 2705986"/>
                <a:gd name="connsiteX41" fmla="*/ 3710351 w 6067310"/>
                <a:gd name="connsiteY41" fmla="*/ 1669312 h 2705986"/>
                <a:gd name="connsiteX42" fmla="*/ 4263244 w 6067310"/>
                <a:gd name="connsiteY42" fmla="*/ 1834116 h 2705986"/>
                <a:gd name="connsiteX43" fmla="*/ 4863984 w 6067310"/>
                <a:gd name="connsiteY43" fmla="*/ 1690577 h 2705986"/>
                <a:gd name="connsiteX44" fmla="*/ 5523202 w 6067310"/>
                <a:gd name="connsiteY44" fmla="*/ 1440712 h 2705986"/>
                <a:gd name="connsiteX45" fmla="*/ 5517886 w 6067310"/>
                <a:gd name="connsiteY45" fmla="*/ 1419446 h 2705986"/>
                <a:gd name="connsiteX46" fmla="*/ 5991035 w 6067310"/>
                <a:gd name="connsiteY46" fmla="*/ 1158949 h 2705986"/>
                <a:gd name="connsiteX47" fmla="*/ 6022932 w 6067310"/>
                <a:gd name="connsiteY47" fmla="*/ 1020726 h 2705986"/>
                <a:gd name="connsiteX48" fmla="*/ 5831546 w 6067310"/>
                <a:gd name="connsiteY48" fmla="*/ 1127051 h 2705986"/>
                <a:gd name="connsiteX49" fmla="*/ 5820914 w 6067310"/>
                <a:gd name="connsiteY49" fmla="*/ 1079205 h 2705986"/>
                <a:gd name="connsiteX50" fmla="*/ 5794332 w 6067310"/>
                <a:gd name="connsiteY50" fmla="*/ 1084521 h 2705986"/>
                <a:gd name="connsiteX51" fmla="*/ 5799649 w 6067310"/>
                <a:gd name="connsiteY51" fmla="*/ 1143000 h 2705986"/>
                <a:gd name="connsiteX52" fmla="*/ 5629528 w 6067310"/>
                <a:gd name="connsiteY52" fmla="*/ 1174898 h 2705986"/>
                <a:gd name="connsiteX53" fmla="*/ 5629528 w 6067310"/>
                <a:gd name="connsiteY53" fmla="*/ 940981 h 2705986"/>
                <a:gd name="connsiteX54" fmla="*/ 5443458 w 6067310"/>
                <a:gd name="connsiteY54" fmla="*/ 1228060 h 2705986"/>
                <a:gd name="connsiteX55" fmla="*/ 5432825 w 6067310"/>
                <a:gd name="connsiteY55" fmla="*/ 1196163 h 2705986"/>
                <a:gd name="connsiteX56" fmla="*/ 4497160 w 6067310"/>
                <a:gd name="connsiteY56" fmla="*/ 1440712 h 2705986"/>
                <a:gd name="connsiteX57" fmla="*/ 3694402 w 6067310"/>
                <a:gd name="connsiteY57" fmla="*/ 1057939 h 2705986"/>
                <a:gd name="connsiteX58" fmla="*/ 3258467 w 6067310"/>
                <a:gd name="connsiteY58" fmla="*/ 893135 h 2705986"/>
                <a:gd name="connsiteX59" fmla="*/ 3205305 w 6067310"/>
                <a:gd name="connsiteY59" fmla="*/ 893135 h 2705986"/>
                <a:gd name="connsiteX60" fmla="*/ 3029867 w 6067310"/>
                <a:gd name="connsiteY60" fmla="*/ 0 h 2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67310" h="2705986">
                  <a:moveTo>
                    <a:pt x="3025157" y="1055951"/>
                  </a:moveTo>
                  <a:lnTo>
                    <a:pt x="3064024" y="1059484"/>
                  </a:lnTo>
                  <a:lnTo>
                    <a:pt x="3063946" y="1056391"/>
                  </a:lnTo>
                  <a:lnTo>
                    <a:pt x="3120244" y="1153633"/>
                  </a:lnTo>
                  <a:lnTo>
                    <a:pt x="3067081" y="1254642"/>
                  </a:lnTo>
                  <a:lnTo>
                    <a:pt x="3157458" y="2232837"/>
                  </a:lnTo>
                  <a:lnTo>
                    <a:pt x="3032614" y="2325464"/>
                  </a:lnTo>
                  <a:lnTo>
                    <a:pt x="2909852" y="2234382"/>
                  </a:lnTo>
                  <a:lnTo>
                    <a:pt x="3000229" y="1256187"/>
                  </a:lnTo>
                  <a:lnTo>
                    <a:pt x="2947066" y="1155178"/>
                  </a:lnTo>
                  <a:lnTo>
                    <a:pt x="3003366" y="1057932"/>
                  </a:lnTo>
                  <a:close/>
                  <a:moveTo>
                    <a:pt x="3029867" y="0"/>
                  </a:moveTo>
                  <a:lnTo>
                    <a:pt x="3029807" y="2381"/>
                  </a:lnTo>
                  <a:lnTo>
                    <a:pt x="2964451" y="9531"/>
                  </a:lnTo>
                  <a:cubicBezTo>
                    <a:pt x="2632430" y="73877"/>
                    <a:pt x="2782261" y="495959"/>
                    <a:pt x="2862005" y="894680"/>
                  </a:cubicBezTo>
                  <a:lnTo>
                    <a:pt x="2808843" y="894680"/>
                  </a:lnTo>
                  <a:cubicBezTo>
                    <a:pt x="2727326" y="1013411"/>
                    <a:pt x="2550117" y="1068345"/>
                    <a:pt x="2372908" y="1059484"/>
                  </a:cubicBezTo>
                  <a:cubicBezTo>
                    <a:pt x="2105322" y="1187075"/>
                    <a:pt x="1837736" y="1341247"/>
                    <a:pt x="1570150" y="1442257"/>
                  </a:cubicBezTo>
                  <a:cubicBezTo>
                    <a:pt x="1252946" y="1387323"/>
                    <a:pt x="887894" y="1289856"/>
                    <a:pt x="634485" y="1197708"/>
                  </a:cubicBezTo>
                  <a:lnTo>
                    <a:pt x="623852" y="1229605"/>
                  </a:lnTo>
                  <a:lnTo>
                    <a:pt x="437782" y="942526"/>
                  </a:lnTo>
                  <a:cubicBezTo>
                    <a:pt x="299559" y="956702"/>
                    <a:pt x="437782" y="1098471"/>
                    <a:pt x="437782" y="1176443"/>
                  </a:cubicBezTo>
                  <a:lnTo>
                    <a:pt x="267661" y="1144545"/>
                  </a:lnTo>
                  <a:lnTo>
                    <a:pt x="272978" y="1086066"/>
                  </a:lnTo>
                  <a:lnTo>
                    <a:pt x="246396" y="1080750"/>
                  </a:lnTo>
                  <a:lnTo>
                    <a:pt x="235764" y="1128596"/>
                  </a:lnTo>
                  <a:cubicBezTo>
                    <a:pt x="171969" y="1093154"/>
                    <a:pt x="108173" y="988602"/>
                    <a:pt x="44378" y="1022271"/>
                  </a:cubicBezTo>
                  <a:cubicBezTo>
                    <a:pt x="-67265" y="1031131"/>
                    <a:pt x="65643" y="1114420"/>
                    <a:pt x="76275" y="1160494"/>
                  </a:cubicBezTo>
                  <a:cubicBezTo>
                    <a:pt x="196777" y="1358968"/>
                    <a:pt x="397024" y="1382006"/>
                    <a:pt x="549424" y="1420991"/>
                  </a:cubicBezTo>
                  <a:lnTo>
                    <a:pt x="544108" y="1442257"/>
                  </a:lnTo>
                  <a:lnTo>
                    <a:pt x="1203326" y="1692122"/>
                  </a:lnTo>
                  <a:cubicBezTo>
                    <a:pt x="1398256" y="1793130"/>
                    <a:pt x="1699512" y="1878192"/>
                    <a:pt x="1804066" y="1835661"/>
                  </a:cubicBezTo>
                  <a:cubicBezTo>
                    <a:pt x="2014945" y="1732880"/>
                    <a:pt x="2172661" y="1725792"/>
                    <a:pt x="2356959" y="1670857"/>
                  </a:cubicBezTo>
                  <a:cubicBezTo>
                    <a:pt x="2417211" y="1757689"/>
                    <a:pt x="2450879" y="1881735"/>
                    <a:pt x="2457968" y="2011098"/>
                  </a:cubicBezTo>
                  <a:lnTo>
                    <a:pt x="2468601" y="2622471"/>
                  </a:lnTo>
                  <a:cubicBezTo>
                    <a:pt x="2489866" y="2649052"/>
                    <a:pt x="2479233" y="2723481"/>
                    <a:pt x="2532396" y="2702215"/>
                  </a:cubicBezTo>
                  <a:lnTo>
                    <a:pt x="3079973" y="2702215"/>
                  </a:lnTo>
                  <a:lnTo>
                    <a:pt x="3079949" y="2700670"/>
                  </a:lnTo>
                  <a:lnTo>
                    <a:pt x="3534914" y="2700670"/>
                  </a:lnTo>
                  <a:cubicBezTo>
                    <a:pt x="3588077" y="2721936"/>
                    <a:pt x="3577444" y="2647507"/>
                    <a:pt x="3598709" y="2620926"/>
                  </a:cubicBezTo>
                  <a:lnTo>
                    <a:pt x="3609342" y="2009553"/>
                  </a:lnTo>
                  <a:cubicBezTo>
                    <a:pt x="3616431" y="1880190"/>
                    <a:pt x="3650099" y="1756144"/>
                    <a:pt x="3710351" y="1669312"/>
                  </a:cubicBezTo>
                  <a:cubicBezTo>
                    <a:pt x="3894649" y="1724247"/>
                    <a:pt x="4052365" y="1731335"/>
                    <a:pt x="4263244" y="1834116"/>
                  </a:cubicBezTo>
                  <a:cubicBezTo>
                    <a:pt x="4367798" y="1876647"/>
                    <a:pt x="4669054" y="1791585"/>
                    <a:pt x="4863984" y="1690577"/>
                  </a:cubicBezTo>
                  <a:lnTo>
                    <a:pt x="5523202" y="1440712"/>
                  </a:lnTo>
                  <a:lnTo>
                    <a:pt x="5517886" y="1419446"/>
                  </a:lnTo>
                  <a:cubicBezTo>
                    <a:pt x="5670286" y="1380461"/>
                    <a:pt x="5870533" y="1357423"/>
                    <a:pt x="5991035" y="1158949"/>
                  </a:cubicBezTo>
                  <a:cubicBezTo>
                    <a:pt x="6001667" y="1112875"/>
                    <a:pt x="6134575" y="1029586"/>
                    <a:pt x="6022932" y="1020726"/>
                  </a:cubicBezTo>
                  <a:cubicBezTo>
                    <a:pt x="5959137" y="987057"/>
                    <a:pt x="5895341" y="1091609"/>
                    <a:pt x="5831546" y="1127051"/>
                  </a:cubicBezTo>
                  <a:lnTo>
                    <a:pt x="5820914" y="1079205"/>
                  </a:lnTo>
                  <a:lnTo>
                    <a:pt x="5794332" y="1084521"/>
                  </a:lnTo>
                  <a:lnTo>
                    <a:pt x="5799649" y="1143000"/>
                  </a:lnTo>
                  <a:lnTo>
                    <a:pt x="5629528" y="1174898"/>
                  </a:lnTo>
                  <a:cubicBezTo>
                    <a:pt x="5629528" y="1096926"/>
                    <a:pt x="5767751" y="955157"/>
                    <a:pt x="5629528" y="940981"/>
                  </a:cubicBezTo>
                  <a:lnTo>
                    <a:pt x="5443458" y="1228060"/>
                  </a:lnTo>
                  <a:lnTo>
                    <a:pt x="5432825" y="1196163"/>
                  </a:lnTo>
                  <a:cubicBezTo>
                    <a:pt x="5179416" y="1288311"/>
                    <a:pt x="4814364" y="1385778"/>
                    <a:pt x="4497160" y="1440712"/>
                  </a:cubicBezTo>
                  <a:cubicBezTo>
                    <a:pt x="4229574" y="1339702"/>
                    <a:pt x="3961988" y="1185530"/>
                    <a:pt x="3694402" y="1057939"/>
                  </a:cubicBezTo>
                  <a:cubicBezTo>
                    <a:pt x="3517193" y="1066800"/>
                    <a:pt x="3339984" y="1011866"/>
                    <a:pt x="3258467" y="893135"/>
                  </a:cubicBezTo>
                  <a:lnTo>
                    <a:pt x="3205305" y="893135"/>
                  </a:lnTo>
                  <a:cubicBezTo>
                    <a:pt x="3290366" y="467832"/>
                    <a:pt x="3455169" y="15950"/>
                    <a:pt x="3029867" y="0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îṩļíḓè"/>
            <p:cNvSpPr/>
            <p:nvPr/>
          </p:nvSpPr>
          <p:spPr>
            <a:xfrm>
              <a:off x="4317813" y="2259000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ïṩļîḑè"/>
            <p:cNvSpPr/>
            <p:nvPr/>
          </p:nvSpPr>
          <p:spPr>
            <a:xfrm>
              <a:off x="3165378" y="4038601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ïṧļîde"/>
            <p:cNvSpPr/>
            <p:nvPr/>
          </p:nvSpPr>
          <p:spPr>
            <a:xfrm>
              <a:off x="6715558" y="2259000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" name="íşļíḍe"/>
            <p:cNvSpPr/>
            <p:nvPr/>
          </p:nvSpPr>
          <p:spPr>
            <a:xfrm>
              <a:off x="7955136" y="4038600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0" y="517525"/>
            <a:ext cx="1148715" cy="288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06420" y="4270436"/>
            <a:ext cx="2301324" cy="722055"/>
            <a:chOff x="8012572" y="2381022"/>
            <a:chExt cx="2301324" cy="722055"/>
          </a:xfrm>
        </p:grpSpPr>
        <p:sp>
          <p:nvSpPr>
            <p:cNvPr id="12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32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获取数据分析的</a:t>
              </a: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数据基础</a:t>
              </a: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3" name="矩形 12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r>
                <a:rPr lang="en-US" altLang="zh-CN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 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爬取网页数据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10310" y="2329815"/>
            <a:ext cx="2797175" cy="720757"/>
            <a:chOff x="8012572" y="2382292"/>
            <a:chExt cx="2301324" cy="720808"/>
          </a:xfrm>
        </p:grpSpPr>
        <p:sp>
          <p:nvSpPr>
            <p:cNvPr id="15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32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K-Means</a:t>
              </a: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聚类算法对球员数据进行分类</a:t>
              </a: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矩形 15"/>
            <p:cNvSpPr>
              <a:spLocks noChangeArrowheads="1"/>
            </p:cNvSpPr>
            <p:nvPr/>
          </p:nvSpPr>
          <p:spPr bwMode="auto">
            <a:xfrm>
              <a:off x="8254132" y="2382292"/>
              <a:ext cx="2014452" cy="39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按照数据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进行分类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176895" y="2433320"/>
            <a:ext cx="2908935" cy="722119"/>
            <a:chOff x="8012572" y="2381022"/>
            <a:chExt cx="2301324" cy="722004"/>
          </a:xfrm>
        </p:grpSpPr>
        <p:sp>
          <p:nvSpPr>
            <p:cNvPr id="18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3218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雷达图分析特征，成长</a:t>
              </a: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趋势</a:t>
              </a: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9" name="矩形 18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398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可视化分析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球员特征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931275" y="4270375"/>
            <a:ext cx="2797175" cy="722027"/>
            <a:chOff x="8012572" y="2381022"/>
            <a:chExt cx="2301324" cy="722078"/>
          </a:xfrm>
        </p:grpSpPr>
        <p:sp>
          <p:nvSpPr>
            <p:cNvPr id="28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321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查看球员的稳定性，球员间</a:t>
              </a:r>
              <a:r>
                <a:rPr lang="zh-CN" altLang="en-US" sz="1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数据对比</a:t>
              </a: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5" name="矩形 34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39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r>
                <a:rPr lang="en-US" altLang="zh-CN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   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动态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18697" y="3160825"/>
            <a:ext cx="370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内容及成果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4462" y="2827078"/>
              <a:ext cx="1961195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03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65"/>
            <a:ext cx="4897755" cy="460375"/>
            <a:chOff x="0" y="431135"/>
            <a:chExt cx="4182637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4129" y="431135"/>
              <a:ext cx="2898508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01-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爬取网页数据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方式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48005" y="1074420"/>
            <a:ext cx="1038669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python</a:t>
            </a:r>
            <a:r>
              <a:rPr lang="zh-CN" altLang="en-US" sz="1600" dirty="0" smtClean="0"/>
              <a:t>爬虫解析网页的</a:t>
            </a:r>
            <a:r>
              <a:rPr lang="zh-CN" altLang="en-US" sz="1600" dirty="0" smtClean="0"/>
              <a:t>几种方式：</a:t>
            </a:r>
            <a:endParaRPr lang="zh-CN" altLang="en-US" sz="1600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666115" y="1866265"/>
            <a:ext cx="10404475" cy="393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1.re</a:t>
            </a:r>
            <a:r>
              <a:rPr lang="zh-CN" altLang="en-US" sz="1600" dirty="0" smtClean="0"/>
              <a:t>解析：导入</a:t>
            </a:r>
            <a:r>
              <a:rPr lang="en-US" altLang="zh-CN" sz="1600" dirty="0" smtClean="0"/>
              <a:t>re</a:t>
            </a:r>
            <a:r>
              <a:rPr lang="zh-CN" altLang="en-US" sz="1600" dirty="0" smtClean="0"/>
              <a:t>模块，配合正则表达式</a:t>
            </a:r>
            <a:r>
              <a:rPr lang="zh-CN" altLang="en-US" sz="1600" dirty="0" smtClean="0"/>
              <a:t>完成解析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2.BeautifulSoup</a:t>
            </a:r>
            <a:r>
              <a:rPr lang="zh-CN" altLang="en-US" sz="1600" dirty="0" smtClean="0"/>
              <a:t>解析：</a:t>
            </a:r>
            <a:r>
              <a:rPr lang="en-US" altLang="zh-CN" sz="1600" dirty="0" smtClean="0"/>
              <a:t>from bs4 import BeautifulSoup</a:t>
            </a:r>
            <a:r>
              <a:rPr lang="zh-CN" altLang="en-US" sz="1600" dirty="0" smtClean="0"/>
              <a:t>，实例化一个BeautifulSoup的对象，且将待解析的页面源码数据加载到该对象中调用BeautifulSoup对象中相关方法或者属性进行标签定位和文本数据的提取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3.xpath</a:t>
            </a:r>
            <a:r>
              <a:rPr lang="zh-CN" altLang="en-US" sz="1600" dirty="0" smtClean="0"/>
              <a:t>解析：</a:t>
            </a:r>
            <a:r>
              <a:rPr lang="en-US" altLang="zh-CN" sz="1600" dirty="0" smtClean="0"/>
              <a:t>from lxml import etree</a:t>
            </a:r>
            <a:r>
              <a:rPr lang="zh-CN" altLang="en-US" sz="1600" dirty="0" smtClean="0"/>
              <a:t>，实例化一个etree的对象，且将待解析的页面源码数据加载到该对象中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调用etree对象的xpath方法结合着不同的xpath表达式实现标签的定位和数据提取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特点分析：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re</a:t>
            </a:r>
            <a:r>
              <a:rPr lang="zh-CN" altLang="en-US" sz="1600" dirty="0" smtClean="0"/>
              <a:t>解析运行的</a:t>
            </a:r>
            <a:r>
              <a:rPr lang="zh-CN" altLang="en-US" sz="1600" dirty="0" smtClean="0"/>
              <a:t>时间最短，但使用难度较大，后期维护的</a:t>
            </a:r>
            <a:r>
              <a:rPr lang="zh-CN" altLang="en-US" sz="1600" dirty="0" smtClean="0"/>
              <a:t>困难较高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sym typeface="+mn-ea"/>
              </a:rPr>
              <a:t>BeautifulSoup</a:t>
            </a:r>
            <a:r>
              <a:rPr lang="zh-CN" altLang="en-US" sz="1600" dirty="0" smtClean="0"/>
              <a:t>不需要结构清晰的网页内容，因为它可以直接find到我们想要的标签，如果对于一些HTML结构不清晰的网页，它比较适合。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XPath要求网页结构需要清晰，运行性能也大于</a:t>
            </a:r>
            <a:r>
              <a:rPr lang="en-US" altLang="zh-CN" sz="1600" dirty="0" smtClean="0"/>
              <a:t>bs</a:t>
            </a:r>
            <a:r>
              <a:rPr lang="zh-CN" altLang="en-US" sz="1600" dirty="0" smtClean="0"/>
              <a:t>，在需要解析效率时使用。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700,&quot;width&quot;:11775}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5976*4296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COMMONDATA" val="eyJoZGlkIjoiM2ZmMjQ5Zjk4Nzc0YTVmYmY2YjY0NWU0MzQxOTcxZWQifQ=="/>
</p:tagLst>
</file>

<file path=ppt/theme/theme1.xml><?xml version="1.0" encoding="utf-8"?>
<a:theme xmlns:a="http://schemas.openxmlformats.org/drawingml/2006/main" name="Office 主题">
  <a:themeElements>
    <a:clrScheme name="自定义 14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099B7"/>
      </a:accent1>
      <a:accent2>
        <a:srgbClr val="2099B7"/>
      </a:accent2>
      <a:accent3>
        <a:srgbClr val="2099B7"/>
      </a:accent3>
      <a:accent4>
        <a:srgbClr val="2099B7"/>
      </a:accent4>
      <a:accent5>
        <a:srgbClr val="2099B7"/>
      </a:accent5>
      <a:accent6>
        <a:srgbClr val="2099B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6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wshic2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50800" dist="50800" dir="5400000" algn="tl" rotWithShape="0">
            <a:prstClr val="black">
              <a:alpha val="2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 anchor="ctr"/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3202</Words>
  <Application>WPS 演示</Application>
  <PresentationFormat>宽屏</PresentationFormat>
  <Paragraphs>210</Paragraphs>
  <Slides>22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思源黑体 CN Regular</vt:lpstr>
      <vt:lpstr>字体圈欣意冠黑体</vt:lpstr>
      <vt:lpstr>黑体</vt:lpstr>
      <vt:lpstr>思源黑体 CN Bold</vt:lpstr>
      <vt:lpstr>OPPOSans M</vt:lpstr>
      <vt:lpstr>Arial Unicode MS</vt:lpstr>
      <vt:lpstr>等线</vt:lpstr>
      <vt:lpstr>Cordia New</vt:lpstr>
      <vt:lpstr>Calibri</vt:lpstr>
      <vt:lpstr>Microsoft Sans Serif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OfficeAid</dc:creator>
  <cp:lastModifiedBy>逆时针的回忆</cp:lastModifiedBy>
  <cp:revision>103</cp:revision>
  <dcterms:created xsi:type="dcterms:W3CDTF">2021-12-03T15:02:00Z</dcterms:created>
  <dcterms:modified xsi:type="dcterms:W3CDTF">2022-07-29T07:46:24Z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2020-02-05T06:37:12.9878749Z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89c6ad07-8c1d-4d14-9bf2-7c9e75e60edc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2052-11.1.0.11875</vt:lpwstr>
  </property>
  <property fmtid="{D5CDD505-2E9C-101B-9397-08002B2CF9AE}" pid="12" name="ICV">
    <vt:lpwstr>2CA28ADEBCEF452E8A2AF7BA33CFFFAF</vt:lpwstr>
  </property>
</Properties>
</file>